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9" r:id="rId2"/>
  </p:sldMasterIdLst>
  <p:notesMasterIdLst>
    <p:notesMasterId r:id="rId45"/>
  </p:notesMasterIdLst>
  <p:sldIdLst>
    <p:sldId id="2594" r:id="rId3"/>
    <p:sldId id="2643" r:id="rId4"/>
    <p:sldId id="2610" r:id="rId5"/>
    <p:sldId id="274" r:id="rId6"/>
    <p:sldId id="257" r:id="rId7"/>
    <p:sldId id="2598" r:id="rId8"/>
    <p:sldId id="478" r:id="rId9"/>
    <p:sldId id="2644" r:id="rId10"/>
    <p:sldId id="260" r:id="rId11"/>
    <p:sldId id="2612" r:id="rId12"/>
    <p:sldId id="264" r:id="rId13"/>
    <p:sldId id="471" r:id="rId14"/>
    <p:sldId id="472" r:id="rId15"/>
    <p:sldId id="473" r:id="rId16"/>
    <p:sldId id="2595" r:id="rId17"/>
    <p:sldId id="258" r:id="rId18"/>
    <p:sldId id="2634" r:id="rId19"/>
    <p:sldId id="2641" r:id="rId20"/>
    <p:sldId id="284" r:id="rId21"/>
    <p:sldId id="285" r:id="rId22"/>
    <p:sldId id="287" r:id="rId23"/>
    <p:sldId id="2645" r:id="rId24"/>
    <p:sldId id="2636" r:id="rId25"/>
    <p:sldId id="2646" r:id="rId26"/>
    <p:sldId id="2629" r:id="rId27"/>
    <p:sldId id="2630" r:id="rId28"/>
    <p:sldId id="2599" r:id="rId29"/>
    <p:sldId id="262" r:id="rId30"/>
    <p:sldId id="294" r:id="rId31"/>
    <p:sldId id="2600" r:id="rId32"/>
    <p:sldId id="271" r:id="rId33"/>
    <p:sldId id="2623" r:id="rId34"/>
    <p:sldId id="296" r:id="rId35"/>
    <p:sldId id="291" r:id="rId36"/>
    <p:sldId id="2626" r:id="rId37"/>
    <p:sldId id="2602" r:id="rId38"/>
    <p:sldId id="2628" r:id="rId39"/>
    <p:sldId id="2647" r:id="rId40"/>
    <p:sldId id="2642" r:id="rId41"/>
    <p:sldId id="2603" r:id="rId42"/>
    <p:sldId id="2631" r:id="rId43"/>
    <p:sldId id="2614" r:id="rId44"/>
  </p:sldIdLst>
  <p:sldSz cx="12192000" cy="6858000"/>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ys, Chloe" initials="BC" lastIdx="1" clrIdx="0">
    <p:extLst>
      <p:ext uri="{19B8F6BF-5375-455C-9EA6-DF929625EA0E}">
        <p15:presenceInfo xmlns:p15="http://schemas.microsoft.com/office/powerpoint/2012/main" userId="S::chc253@musc.edu::b88c704e-d0ef-4ae9-a802-e7db9021c0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5A11"/>
    <a:srgbClr val="2F5597"/>
    <a:srgbClr val="000000"/>
    <a:srgbClr val="2E7CBA"/>
    <a:srgbClr val="D57926"/>
    <a:srgbClr val="E9EBF5"/>
    <a:srgbClr val="77933C"/>
    <a:srgbClr val="D50000"/>
    <a:srgbClr val="DD9451"/>
    <a:srgbClr val="D3D3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897" autoAdjust="0"/>
    <p:restoredTop sz="76498" autoAdjust="0"/>
  </p:normalViewPr>
  <p:slideViewPr>
    <p:cSldViewPr snapToGrid="0">
      <p:cViewPr varScale="1">
        <p:scale>
          <a:sx n="83" d="100"/>
          <a:sy n="83" d="100"/>
        </p:scale>
        <p:origin x="96" y="96"/>
      </p:cViewPr>
      <p:guideLst/>
    </p:cSldViewPr>
  </p:slideViewPr>
  <p:notesTextViewPr>
    <p:cViewPr>
      <p:scale>
        <a:sx n="3" d="2"/>
        <a:sy n="3" d="2"/>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6912"/>
          </a:xfrm>
          <a:prstGeom prst="rect">
            <a:avLst/>
          </a:prstGeom>
        </p:spPr>
        <p:txBody>
          <a:bodyPr vert="horz" lIns="93287" tIns="46644" rIns="93287" bIns="46644" rtlCol="0"/>
          <a:lstStyle>
            <a:lvl1pPr algn="r">
              <a:defRPr sz="1200"/>
            </a:lvl1pPr>
          </a:lstStyle>
          <a:p>
            <a:fld id="{9044522C-9A28-4C21-874D-C0DA192618D7}" type="datetimeFigureOut">
              <a:rPr lang="en-US" smtClean="0"/>
              <a:t>10/25/2022</a:t>
            </a:fld>
            <a:endParaRPr lang="en-US"/>
          </a:p>
        </p:txBody>
      </p:sp>
      <p:sp>
        <p:nvSpPr>
          <p:cNvPr id="4" name="Slide Image Placeholder 3"/>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87" tIns="46644" rIns="93287" bIns="466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6911"/>
          </a:xfrm>
          <a:prstGeom prst="rect">
            <a:avLst/>
          </a:prstGeom>
        </p:spPr>
        <p:txBody>
          <a:bodyPr vert="horz" lIns="93287" tIns="46644" rIns="93287" bIns="46644" rtlCol="0" anchor="b"/>
          <a:lstStyle>
            <a:lvl1pPr algn="r">
              <a:defRPr sz="1200"/>
            </a:lvl1pPr>
          </a:lstStyle>
          <a:p>
            <a:fld id="{4CAC1666-442C-45FD-B09E-FD2BAAF39D27}" type="slidenum">
              <a:rPr lang="en-US" smtClean="0"/>
              <a:t>‹#›</a:t>
            </a:fld>
            <a:endParaRPr lang="en-US"/>
          </a:p>
        </p:txBody>
      </p:sp>
    </p:spTree>
    <p:extLst>
      <p:ext uri="{BB962C8B-B14F-4D97-AF65-F5344CB8AC3E}">
        <p14:creationId xmlns:p14="http://schemas.microsoft.com/office/powerpoint/2010/main" val="3264570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3950" cy="34893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07008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AC1666-442C-45FD-B09E-FD2BAAF39D27}" type="slidenum">
              <a:rPr lang="en-US" smtClean="0"/>
              <a:t>10</a:t>
            </a:fld>
            <a:endParaRPr lang="en-US"/>
          </a:p>
        </p:txBody>
      </p:sp>
    </p:spTree>
    <p:extLst>
      <p:ext uri="{BB962C8B-B14F-4D97-AF65-F5344CB8AC3E}">
        <p14:creationId xmlns:p14="http://schemas.microsoft.com/office/powerpoint/2010/main" val="1821837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AC1666-442C-45FD-B09E-FD2BAAF39D27}" type="slidenum">
              <a:rPr lang="en-US" smtClean="0"/>
              <a:t>11</a:t>
            </a:fld>
            <a:endParaRPr lang="en-US"/>
          </a:p>
        </p:txBody>
      </p:sp>
    </p:spTree>
    <p:extLst>
      <p:ext uri="{BB962C8B-B14F-4D97-AF65-F5344CB8AC3E}">
        <p14:creationId xmlns:p14="http://schemas.microsoft.com/office/powerpoint/2010/main" val="3989972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6"/>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CAC1666-442C-45FD-B09E-FD2BAAF39D27}" type="slidenum">
              <a:rPr lang="en-US" smtClean="0"/>
              <a:t>12</a:t>
            </a:fld>
            <a:endParaRPr lang="en-US"/>
          </a:p>
        </p:txBody>
      </p:sp>
    </p:spTree>
    <p:extLst>
      <p:ext uri="{BB962C8B-B14F-4D97-AF65-F5344CB8AC3E}">
        <p14:creationId xmlns:p14="http://schemas.microsoft.com/office/powerpoint/2010/main" val="1021894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AC1666-442C-45FD-B09E-FD2BAAF39D27}" type="slidenum">
              <a:rPr lang="en-US" smtClean="0"/>
              <a:t>13</a:t>
            </a:fld>
            <a:endParaRPr lang="en-US"/>
          </a:p>
        </p:txBody>
      </p:sp>
    </p:spTree>
    <p:extLst>
      <p:ext uri="{BB962C8B-B14F-4D97-AF65-F5344CB8AC3E}">
        <p14:creationId xmlns:p14="http://schemas.microsoft.com/office/powerpoint/2010/main" val="2829288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AC1666-442C-45FD-B09E-FD2BAAF39D27}" type="slidenum">
              <a:rPr lang="en-US" smtClean="0"/>
              <a:t>14</a:t>
            </a:fld>
            <a:endParaRPr lang="en-US"/>
          </a:p>
        </p:txBody>
      </p:sp>
    </p:spTree>
    <p:extLst>
      <p:ext uri="{BB962C8B-B14F-4D97-AF65-F5344CB8AC3E}">
        <p14:creationId xmlns:p14="http://schemas.microsoft.com/office/powerpoint/2010/main" val="2614759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AC1666-442C-45FD-B09E-FD2BAAF39D27}" type="slidenum">
              <a:rPr lang="en-US" smtClean="0"/>
              <a:t>15</a:t>
            </a:fld>
            <a:endParaRPr lang="en-US"/>
          </a:p>
        </p:txBody>
      </p:sp>
    </p:spTree>
    <p:extLst>
      <p:ext uri="{BB962C8B-B14F-4D97-AF65-F5344CB8AC3E}">
        <p14:creationId xmlns:p14="http://schemas.microsoft.com/office/powerpoint/2010/main" val="2080784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AC1666-442C-45FD-B09E-FD2BAAF39D27}" type="slidenum">
              <a:rPr lang="en-US" smtClean="0"/>
              <a:t>16</a:t>
            </a:fld>
            <a:endParaRPr lang="en-US"/>
          </a:p>
        </p:txBody>
      </p:sp>
    </p:spTree>
    <p:extLst>
      <p:ext uri="{BB962C8B-B14F-4D97-AF65-F5344CB8AC3E}">
        <p14:creationId xmlns:p14="http://schemas.microsoft.com/office/powerpoint/2010/main" val="2828355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AC1666-442C-45FD-B09E-FD2BAAF39D27}" type="slidenum">
              <a:rPr lang="en-US" smtClean="0"/>
              <a:t>17</a:t>
            </a:fld>
            <a:endParaRPr lang="en-US"/>
          </a:p>
        </p:txBody>
      </p:sp>
    </p:spTree>
    <p:extLst>
      <p:ext uri="{BB962C8B-B14F-4D97-AF65-F5344CB8AC3E}">
        <p14:creationId xmlns:p14="http://schemas.microsoft.com/office/powerpoint/2010/main" val="2391928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AC1666-442C-45FD-B09E-FD2BAAF39D27}" type="slidenum">
              <a:rPr lang="en-US" smtClean="0"/>
              <a:t>18</a:t>
            </a:fld>
            <a:endParaRPr lang="en-US"/>
          </a:p>
        </p:txBody>
      </p:sp>
    </p:spTree>
    <p:extLst>
      <p:ext uri="{BB962C8B-B14F-4D97-AF65-F5344CB8AC3E}">
        <p14:creationId xmlns:p14="http://schemas.microsoft.com/office/powerpoint/2010/main" val="2906956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AC1666-442C-45FD-B09E-FD2BAAF39D27}" type="slidenum">
              <a:rPr lang="en-US" smtClean="0"/>
              <a:t>19</a:t>
            </a:fld>
            <a:endParaRPr lang="en-US"/>
          </a:p>
        </p:txBody>
      </p:sp>
    </p:spTree>
    <p:extLst>
      <p:ext uri="{BB962C8B-B14F-4D97-AF65-F5344CB8AC3E}">
        <p14:creationId xmlns:p14="http://schemas.microsoft.com/office/powerpoint/2010/main" val="603059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AC1666-442C-45FD-B09E-FD2BAAF39D27}" type="slidenum">
              <a:rPr lang="en-US" smtClean="0"/>
              <a:t>2</a:t>
            </a:fld>
            <a:endParaRPr lang="en-US"/>
          </a:p>
        </p:txBody>
      </p:sp>
    </p:spTree>
    <p:extLst>
      <p:ext uri="{BB962C8B-B14F-4D97-AF65-F5344CB8AC3E}">
        <p14:creationId xmlns:p14="http://schemas.microsoft.com/office/powerpoint/2010/main" val="251300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AC1666-442C-45FD-B09E-FD2BAAF39D27}" type="slidenum">
              <a:rPr lang="en-US" smtClean="0"/>
              <a:t>20</a:t>
            </a:fld>
            <a:endParaRPr lang="en-US"/>
          </a:p>
        </p:txBody>
      </p:sp>
    </p:spTree>
    <p:extLst>
      <p:ext uri="{BB962C8B-B14F-4D97-AF65-F5344CB8AC3E}">
        <p14:creationId xmlns:p14="http://schemas.microsoft.com/office/powerpoint/2010/main" val="20637122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AC1666-442C-45FD-B09E-FD2BAAF39D27}" type="slidenum">
              <a:rPr lang="en-US" smtClean="0"/>
              <a:t>21</a:t>
            </a:fld>
            <a:endParaRPr lang="en-US"/>
          </a:p>
        </p:txBody>
      </p:sp>
    </p:spTree>
    <p:extLst>
      <p:ext uri="{BB962C8B-B14F-4D97-AF65-F5344CB8AC3E}">
        <p14:creationId xmlns:p14="http://schemas.microsoft.com/office/powerpoint/2010/main" val="5845215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AC1666-442C-45FD-B09E-FD2BAAF39D27}" type="slidenum">
              <a:rPr lang="en-US" smtClean="0"/>
              <a:t>22</a:t>
            </a:fld>
            <a:endParaRPr lang="en-US"/>
          </a:p>
        </p:txBody>
      </p:sp>
    </p:spTree>
    <p:extLst>
      <p:ext uri="{BB962C8B-B14F-4D97-AF65-F5344CB8AC3E}">
        <p14:creationId xmlns:p14="http://schemas.microsoft.com/office/powerpoint/2010/main" val="9068356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2871">
              <a:defRPr/>
            </a:pPr>
            <a:fld id="{4CAC1666-442C-45FD-B09E-FD2BAAF39D27}" type="slidenum">
              <a:rPr lang="en-US">
                <a:solidFill>
                  <a:prstClr val="black"/>
                </a:solidFill>
                <a:latin typeface="Calibri" panose="020F0502020204030204"/>
              </a:rPr>
              <a:pPr defTabSz="932871">
                <a:defRPr/>
              </a:pPr>
              <a:t>23</a:t>
            </a:fld>
            <a:endParaRPr lang="en-US">
              <a:solidFill>
                <a:prstClr val="black"/>
              </a:solidFill>
              <a:latin typeface="Calibri" panose="020F0502020204030204"/>
            </a:endParaRPr>
          </a:p>
        </p:txBody>
      </p:sp>
    </p:spTree>
    <p:extLst>
      <p:ext uri="{BB962C8B-B14F-4D97-AF65-F5344CB8AC3E}">
        <p14:creationId xmlns:p14="http://schemas.microsoft.com/office/powerpoint/2010/main" val="5752340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AC1666-442C-45FD-B09E-FD2BAAF39D27}" type="slidenum">
              <a:rPr lang="en-US" smtClean="0"/>
              <a:t>24</a:t>
            </a:fld>
            <a:endParaRPr lang="en-US"/>
          </a:p>
        </p:txBody>
      </p:sp>
    </p:spTree>
    <p:extLst>
      <p:ext uri="{BB962C8B-B14F-4D97-AF65-F5344CB8AC3E}">
        <p14:creationId xmlns:p14="http://schemas.microsoft.com/office/powerpoint/2010/main" val="12542972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AC1666-442C-45FD-B09E-FD2BAAF39D27}" type="slidenum">
              <a:rPr lang="en-US" smtClean="0"/>
              <a:t>25</a:t>
            </a:fld>
            <a:endParaRPr lang="en-US"/>
          </a:p>
        </p:txBody>
      </p:sp>
    </p:spTree>
    <p:extLst>
      <p:ext uri="{BB962C8B-B14F-4D97-AF65-F5344CB8AC3E}">
        <p14:creationId xmlns:p14="http://schemas.microsoft.com/office/powerpoint/2010/main" val="28901362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AC1666-442C-45FD-B09E-FD2BAAF39D27}" type="slidenum">
              <a:rPr lang="en-US" smtClean="0"/>
              <a:t>26</a:t>
            </a:fld>
            <a:endParaRPr lang="en-US"/>
          </a:p>
        </p:txBody>
      </p:sp>
    </p:spTree>
    <p:extLst>
      <p:ext uri="{BB962C8B-B14F-4D97-AF65-F5344CB8AC3E}">
        <p14:creationId xmlns:p14="http://schemas.microsoft.com/office/powerpoint/2010/main" val="13657886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dirty="0">
              <a:latin typeface="MyriadPro-It"/>
            </a:endParaRPr>
          </a:p>
        </p:txBody>
      </p:sp>
      <p:sp>
        <p:nvSpPr>
          <p:cNvPr id="4" name="Slide Number Placeholder 3"/>
          <p:cNvSpPr>
            <a:spLocks noGrp="1"/>
          </p:cNvSpPr>
          <p:nvPr>
            <p:ph type="sldNum" sz="quarter" idx="5"/>
          </p:nvPr>
        </p:nvSpPr>
        <p:spPr/>
        <p:txBody>
          <a:bodyPr/>
          <a:lstStyle/>
          <a:p>
            <a:fld id="{4CAC1666-442C-45FD-B09E-FD2BAAF39D27}" type="slidenum">
              <a:rPr lang="en-US" smtClean="0"/>
              <a:t>27</a:t>
            </a:fld>
            <a:endParaRPr lang="en-US"/>
          </a:p>
        </p:txBody>
      </p:sp>
    </p:spTree>
    <p:extLst>
      <p:ext uri="{BB962C8B-B14F-4D97-AF65-F5344CB8AC3E}">
        <p14:creationId xmlns:p14="http://schemas.microsoft.com/office/powerpoint/2010/main" val="1145757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AC1666-442C-45FD-B09E-FD2BAAF39D27}" type="slidenum">
              <a:rPr lang="en-US" smtClean="0"/>
              <a:t>28</a:t>
            </a:fld>
            <a:endParaRPr lang="en-US"/>
          </a:p>
        </p:txBody>
      </p:sp>
    </p:spTree>
    <p:extLst>
      <p:ext uri="{BB962C8B-B14F-4D97-AF65-F5344CB8AC3E}">
        <p14:creationId xmlns:p14="http://schemas.microsoft.com/office/powerpoint/2010/main" val="39472026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AC1666-442C-45FD-B09E-FD2BAAF39D27}" type="slidenum">
              <a:rPr lang="en-US" smtClean="0"/>
              <a:t>29</a:t>
            </a:fld>
            <a:endParaRPr lang="en-US"/>
          </a:p>
        </p:txBody>
      </p:sp>
    </p:spTree>
    <p:extLst>
      <p:ext uri="{BB962C8B-B14F-4D97-AF65-F5344CB8AC3E}">
        <p14:creationId xmlns:p14="http://schemas.microsoft.com/office/powerpoint/2010/main" val="2039605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AC1666-442C-45FD-B09E-FD2BAAF39D27}" type="slidenum">
              <a:rPr lang="en-US" smtClean="0"/>
              <a:t>3</a:t>
            </a:fld>
            <a:endParaRPr lang="en-US"/>
          </a:p>
        </p:txBody>
      </p:sp>
    </p:spTree>
    <p:extLst>
      <p:ext uri="{BB962C8B-B14F-4D97-AF65-F5344CB8AC3E}">
        <p14:creationId xmlns:p14="http://schemas.microsoft.com/office/powerpoint/2010/main" val="37091613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AC1666-442C-45FD-B09E-FD2BAAF39D27}" type="slidenum">
              <a:rPr lang="en-US" smtClean="0"/>
              <a:t>30</a:t>
            </a:fld>
            <a:endParaRPr lang="en-US"/>
          </a:p>
        </p:txBody>
      </p:sp>
    </p:spTree>
    <p:extLst>
      <p:ext uri="{BB962C8B-B14F-4D97-AF65-F5344CB8AC3E}">
        <p14:creationId xmlns:p14="http://schemas.microsoft.com/office/powerpoint/2010/main" val="18165727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AC1666-442C-45FD-B09E-FD2BAAF39D27}" type="slidenum">
              <a:rPr lang="en-US" smtClean="0"/>
              <a:t>31</a:t>
            </a:fld>
            <a:endParaRPr lang="en-US"/>
          </a:p>
        </p:txBody>
      </p:sp>
    </p:spTree>
    <p:extLst>
      <p:ext uri="{BB962C8B-B14F-4D97-AF65-F5344CB8AC3E}">
        <p14:creationId xmlns:p14="http://schemas.microsoft.com/office/powerpoint/2010/main" val="18800451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AC1666-442C-45FD-B09E-FD2BAAF39D27}" type="slidenum">
              <a:rPr lang="en-US" smtClean="0"/>
              <a:t>32</a:t>
            </a:fld>
            <a:endParaRPr lang="en-US"/>
          </a:p>
        </p:txBody>
      </p:sp>
    </p:spTree>
    <p:extLst>
      <p:ext uri="{BB962C8B-B14F-4D97-AF65-F5344CB8AC3E}">
        <p14:creationId xmlns:p14="http://schemas.microsoft.com/office/powerpoint/2010/main" val="9752832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a:p>
            <a:endParaRPr lang="en-US" dirty="0"/>
          </a:p>
        </p:txBody>
      </p:sp>
      <p:sp>
        <p:nvSpPr>
          <p:cNvPr id="4" name="Slide Number Placeholder 3"/>
          <p:cNvSpPr>
            <a:spLocks noGrp="1"/>
          </p:cNvSpPr>
          <p:nvPr>
            <p:ph type="sldNum" sz="quarter" idx="5"/>
          </p:nvPr>
        </p:nvSpPr>
        <p:spPr/>
        <p:txBody>
          <a:bodyPr/>
          <a:lstStyle/>
          <a:p>
            <a:fld id="{4CAC1666-442C-45FD-B09E-FD2BAAF39D27}" type="slidenum">
              <a:rPr lang="en-US" smtClean="0"/>
              <a:t>33</a:t>
            </a:fld>
            <a:endParaRPr lang="en-US"/>
          </a:p>
        </p:txBody>
      </p:sp>
    </p:spTree>
    <p:extLst>
      <p:ext uri="{BB962C8B-B14F-4D97-AF65-F5344CB8AC3E}">
        <p14:creationId xmlns:p14="http://schemas.microsoft.com/office/powerpoint/2010/main" val="7026462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AC1666-442C-45FD-B09E-FD2BAAF39D27}" type="slidenum">
              <a:rPr lang="en-US" smtClean="0"/>
              <a:t>34</a:t>
            </a:fld>
            <a:endParaRPr lang="en-US"/>
          </a:p>
        </p:txBody>
      </p:sp>
    </p:spTree>
    <p:extLst>
      <p:ext uri="{BB962C8B-B14F-4D97-AF65-F5344CB8AC3E}">
        <p14:creationId xmlns:p14="http://schemas.microsoft.com/office/powerpoint/2010/main" val="31272771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AC1666-442C-45FD-B09E-FD2BAAF39D27}" type="slidenum">
              <a:rPr lang="en-US" smtClean="0"/>
              <a:t>35</a:t>
            </a:fld>
            <a:endParaRPr lang="en-US"/>
          </a:p>
        </p:txBody>
      </p:sp>
    </p:spTree>
    <p:extLst>
      <p:ext uri="{BB962C8B-B14F-4D97-AF65-F5344CB8AC3E}">
        <p14:creationId xmlns:p14="http://schemas.microsoft.com/office/powerpoint/2010/main" val="32990867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AC1666-442C-45FD-B09E-FD2BAAF39D27}" type="slidenum">
              <a:rPr lang="en-US" smtClean="0"/>
              <a:t>36</a:t>
            </a:fld>
            <a:endParaRPr lang="en-US"/>
          </a:p>
        </p:txBody>
      </p:sp>
    </p:spTree>
    <p:extLst>
      <p:ext uri="{BB962C8B-B14F-4D97-AF65-F5344CB8AC3E}">
        <p14:creationId xmlns:p14="http://schemas.microsoft.com/office/powerpoint/2010/main" val="15061758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AC1666-442C-45FD-B09E-FD2BAAF39D27}" type="slidenum">
              <a:rPr lang="en-US" smtClean="0"/>
              <a:t>37</a:t>
            </a:fld>
            <a:endParaRPr lang="en-US"/>
          </a:p>
        </p:txBody>
      </p:sp>
    </p:spTree>
    <p:extLst>
      <p:ext uri="{BB962C8B-B14F-4D97-AF65-F5344CB8AC3E}">
        <p14:creationId xmlns:p14="http://schemas.microsoft.com/office/powerpoint/2010/main" val="32396449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2F5597"/>
              </a:solidFill>
              <a:latin typeface="Calibri" panose="020F0502020204030204" pitchFamily="34" charset="0"/>
              <a:ea typeface="+mj-ea"/>
              <a:cs typeface="+mj-cs"/>
            </a:endParaRPr>
          </a:p>
          <a:p>
            <a:endParaRPr lang="en-US" dirty="0"/>
          </a:p>
        </p:txBody>
      </p:sp>
      <p:sp>
        <p:nvSpPr>
          <p:cNvPr id="4" name="Slide Number Placeholder 3"/>
          <p:cNvSpPr>
            <a:spLocks noGrp="1"/>
          </p:cNvSpPr>
          <p:nvPr>
            <p:ph type="sldNum" sz="quarter" idx="5"/>
          </p:nvPr>
        </p:nvSpPr>
        <p:spPr/>
        <p:txBody>
          <a:bodyPr/>
          <a:lstStyle/>
          <a:p>
            <a:fld id="{4CAC1666-442C-45FD-B09E-FD2BAAF39D27}" type="slidenum">
              <a:rPr lang="en-US" smtClean="0"/>
              <a:t>38</a:t>
            </a:fld>
            <a:endParaRPr lang="en-US"/>
          </a:p>
        </p:txBody>
      </p:sp>
    </p:spTree>
    <p:extLst>
      <p:ext uri="{BB962C8B-B14F-4D97-AF65-F5344CB8AC3E}">
        <p14:creationId xmlns:p14="http://schemas.microsoft.com/office/powerpoint/2010/main" val="41939780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4CAC1666-442C-45FD-B09E-FD2BAAF39D27}" type="slidenum">
              <a:rPr lang="en-US" smtClean="0"/>
              <a:t>39</a:t>
            </a:fld>
            <a:endParaRPr lang="en-US"/>
          </a:p>
        </p:txBody>
      </p:sp>
    </p:spTree>
    <p:extLst>
      <p:ext uri="{BB962C8B-B14F-4D97-AF65-F5344CB8AC3E}">
        <p14:creationId xmlns:p14="http://schemas.microsoft.com/office/powerpoint/2010/main" val="613005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AC1666-442C-45FD-B09E-FD2BAAF39D27}" type="slidenum">
              <a:rPr lang="en-US" smtClean="0"/>
              <a:t>4</a:t>
            </a:fld>
            <a:endParaRPr lang="en-US"/>
          </a:p>
        </p:txBody>
      </p:sp>
    </p:spTree>
    <p:extLst>
      <p:ext uri="{BB962C8B-B14F-4D97-AF65-F5344CB8AC3E}">
        <p14:creationId xmlns:p14="http://schemas.microsoft.com/office/powerpoint/2010/main" val="27141547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defTabSz="932871">
              <a:defRPr/>
            </a:pPr>
            <a:endParaRPr lang="en-US" b="1" dirty="0">
              <a:solidFill>
                <a:schemeClr val="bg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4CAC1666-442C-45FD-B09E-FD2BAAF39D27}" type="slidenum">
              <a:rPr lang="en-US" smtClean="0"/>
              <a:t>40</a:t>
            </a:fld>
            <a:endParaRPr lang="en-US"/>
          </a:p>
        </p:txBody>
      </p:sp>
    </p:spTree>
    <p:extLst>
      <p:ext uri="{BB962C8B-B14F-4D97-AF65-F5344CB8AC3E}">
        <p14:creationId xmlns:p14="http://schemas.microsoft.com/office/powerpoint/2010/main" val="24580316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AC1666-442C-45FD-B09E-FD2BAAF39D27}" type="slidenum">
              <a:rPr lang="en-US" smtClean="0"/>
              <a:t>41</a:t>
            </a:fld>
            <a:endParaRPr lang="en-US"/>
          </a:p>
        </p:txBody>
      </p:sp>
    </p:spTree>
    <p:extLst>
      <p:ext uri="{BB962C8B-B14F-4D97-AF65-F5344CB8AC3E}">
        <p14:creationId xmlns:p14="http://schemas.microsoft.com/office/powerpoint/2010/main" val="17398963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endParaRPr lang="en-US" dirty="0"/>
          </a:p>
        </p:txBody>
      </p:sp>
      <p:sp>
        <p:nvSpPr>
          <p:cNvPr id="4" name="Slide Number Placeholder 3"/>
          <p:cNvSpPr>
            <a:spLocks noGrp="1"/>
          </p:cNvSpPr>
          <p:nvPr>
            <p:ph type="sldNum" sz="quarter" idx="5"/>
          </p:nvPr>
        </p:nvSpPr>
        <p:spPr/>
        <p:txBody>
          <a:bodyPr/>
          <a:lstStyle/>
          <a:p>
            <a:fld id="{4CAC1666-442C-45FD-B09E-FD2BAAF39D27}" type="slidenum">
              <a:rPr lang="en-US" smtClean="0"/>
              <a:t>42</a:t>
            </a:fld>
            <a:endParaRPr lang="en-US"/>
          </a:p>
        </p:txBody>
      </p:sp>
    </p:spTree>
    <p:extLst>
      <p:ext uri="{BB962C8B-B14F-4D97-AF65-F5344CB8AC3E}">
        <p14:creationId xmlns:p14="http://schemas.microsoft.com/office/powerpoint/2010/main" val="2481572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AC1666-442C-45FD-B09E-FD2BAAF39D27}" type="slidenum">
              <a:rPr lang="en-US" smtClean="0"/>
              <a:t>5</a:t>
            </a:fld>
            <a:endParaRPr lang="en-US"/>
          </a:p>
        </p:txBody>
      </p:sp>
    </p:spTree>
    <p:extLst>
      <p:ext uri="{BB962C8B-B14F-4D97-AF65-F5344CB8AC3E}">
        <p14:creationId xmlns:p14="http://schemas.microsoft.com/office/powerpoint/2010/main" val="944995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AC1666-442C-45FD-B09E-FD2BAAF39D27}" type="slidenum">
              <a:rPr lang="en-US" smtClean="0"/>
              <a:t>6</a:t>
            </a:fld>
            <a:endParaRPr lang="en-US"/>
          </a:p>
        </p:txBody>
      </p:sp>
    </p:spTree>
    <p:extLst>
      <p:ext uri="{BB962C8B-B14F-4D97-AF65-F5344CB8AC3E}">
        <p14:creationId xmlns:p14="http://schemas.microsoft.com/office/powerpoint/2010/main" val="2625793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AC1666-442C-45FD-B09E-FD2BAAF39D27}" type="slidenum">
              <a:rPr lang="en-US" smtClean="0"/>
              <a:t>7</a:t>
            </a:fld>
            <a:endParaRPr lang="en-US"/>
          </a:p>
        </p:txBody>
      </p:sp>
    </p:spTree>
    <p:extLst>
      <p:ext uri="{BB962C8B-B14F-4D97-AF65-F5344CB8AC3E}">
        <p14:creationId xmlns:p14="http://schemas.microsoft.com/office/powerpoint/2010/main" val="1262271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AC1666-442C-45FD-B09E-FD2BAAF39D27}" type="slidenum">
              <a:rPr lang="en-US" smtClean="0"/>
              <a:t>8</a:t>
            </a:fld>
            <a:endParaRPr lang="en-US"/>
          </a:p>
        </p:txBody>
      </p:sp>
    </p:spTree>
    <p:extLst>
      <p:ext uri="{BB962C8B-B14F-4D97-AF65-F5344CB8AC3E}">
        <p14:creationId xmlns:p14="http://schemas.microsoft.com/office/powerpoint/2010/main" val="1340948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endParaRPr lang="en-US" dirty="0"/>
          </a:p>
        </p:txBody>
      </p:sp>
      <p:sp>
        <p:nvSpPr>
          <p:cNvPr id="4" name="Slide Number Placeholder 3"/>
          <p:cNvSpPr>
            <a:spLocks noGrp="1"/>
          </p:cNvSpPr>
          <p:nvPr>
            <p:ph type="sldNum" sz="quarter" idx="5"/>
          </p:nvPr>
        </p:nvSpPr>
        <p:spPr/>
        <p:txBody>
          <a:bodyPr/>
          <a:lstStyle/>
          <a:p>
            <a:fld id="{4CAC1666-442C-45FD-B09E-FD2BAAF39D27}" type="slidenum">
              <a:rPr lang="en-US" smtClean="0"/>
              <a:t>9</a:t>
            </a:fld>
            <a:endParaRPr lang="en-US"/>
          </a:p>
        </p:txBody>
      </p:sp>
    </p:spTree>
    <p:extLst>
      <p:ext uri="{BB962C8B-B14F-4D97-AF65-F5344CB8AC3E}">
        <p14:creationId xmlns:p14="http://schemas.microsoft.com/office/powerpoint/2010/main" val="209948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D2D78-FD3D-416A-B67D-DCE8DA2561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009BF0-1DAE-40C4-809B-B873860E12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F8A5EB-64A7-4526-A9F0-19360E5C51FB}"/>
              </a:ext>
            </a:extLst>
          </p:cNvPr>
          <p:cNvSpPr>
            <a:spLocks noGrp="1"/>
          </p:cNvSpPr>
          <p:nvPr>
            <p:ph type="dt" sz="half" idx="10"/>
          </p:nvPr>
        </p:nvSpPr>
        <p:spPr/>
        <p:txBody>
          <a:bodyPr/>
          <a:lstStyle/>
          <a:p>
            <a:fld id="{0576D2A8-352F-4208-8ED4-9E2A3CD4ED03}" type="datetimeFigureOut">
              <a:rPr lang="en-US" smtClean="0"/>
              <a:t>10/25/2022</a:t>
            </a:fld>
            <a:endParaRPr lang="en-US"/>
          </a:p>
        </p:txBody>
      </p:sp>
      <p:sp>
        <p:nvSpPr>
          <p:cNvPr id="5" name="Footer Placeholder 4">
            <a:extLst>
              <a:ext uri="{FF2B5EF4-FFF2-40B4-BE49-F238E27FC236}">
                <a16:creationId xmlns:a16="http://schemas.microsoft.com/office/drawing/2014/main" id="{4D52639A-CCA1-4B9E-99B0-E78B157172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93F73D-84FB-4347-BC04-7CB833769CC8}"/>
              </a:ext>
            </a:extLst>
          </p:cNvPr>
          <p:cNvSpPr>
            <a:spLocks noGrp="1"/>
          </p:cNvSpPr>
          <p:nvPr>
            <p:ph type="sldNum" sz="quarter" idx="12"/>
          </p:nvPr>
        </p:nvSpPr>
        <p:spPr/>
        <p:txBody>
          <a:bodyPr/>
          <a:lstStyle/>
          <a:p>
            <a:fld id="{CB7D6EB1-F2C2-4047-B7FA-4A65418B2D3D}" type="slidenum">
              <a:rPr lang="en-US" smtClean="0"/>
              <a:t>‹#›</a:t>
            </a:fld>
            <a:endParaRPr lang="en-US"/>
          </a:p>
        </p:txBody>
      </p:sp>
    </p:spTree>
    <p:extLst>
      <p:ext uri="{BB962C8B-B14F-4D97-AF65-F5344CB8AC3E}">
        <p14:creationId xmlns:p14="http://schemas.microsoft.com/office/powerpoint/2010/main" val="3012825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609FF-D2AB-468C-81D2-2C568A6BF7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D06790-ABF4-41AF-A178-62A05382E5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3261BA-951A-4D5F-99F8-4B463FFC927A}"/>
              </a:ext>
            </a:extLst>
          </p:cNvPr>
          <p:cNvSpPr>
            <a:spLocks noGrp="1"/>
          </p:cNvSpPr>
          <p:nvPr>
            <p:ph type="dt" sz="half" idx="10"/>
          </p:nvPr>
        </p:nvSpPr>
        <p:spPr/>
        <p:txBody>
          <a:bodyPr/>
          <a:lstStyle/>
          <a:p>
            <a:fld id="{0576D2A8-352F-4208-8ED4-9E2A3CD4ED03}" type="datetimeFigureOut">
              <a:rPr lang="en-US" smtClean="0"/>
              <a:t>10/25/2022</a:t>
            </a:fld>
            <a:endParaRPr lang="en-US"/>
          </a:p>
        </p:txBody>
      </p:sp>
      <p:sp>
        <p:nvSpPr>
          <p:cNvPr id="5" name="Footer Placeholder 4">
            <a:extLst>
              <a:ext uri="{FF2B5EF4-FFF2-40B4-BE49-F238E27FC236}">
                <a16:creationId xmlns:a16="http://schemas.microsoft.com/office/drawing/2014/main" id="{803C6B00-2A7B-4300-B7B6-80CC482783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3488B9-86FE-42B6-9471-1C1FF55CEB54}"/>
              </a:ext>
            </a:extLst>
          </p:cNvPr>
          <p:cNvSpPr>
            <a:spLocks noGrp="1"/>
          </p:cNvSpPr>
          <p:nvPr>
            <p:ph type="sldNum" sz="quarter" idx="12"/>
          </p:nvPr>
        </p:nvSpPr>
        <p:spPr/>
        <p:txBody>
          <a:bodyPr/>
          <a:lstStyle/>
          <a:p>
            <a:fld id="{CB7D6EB1-F2C2-4047-B7FA-4A65418B2D3D}" type="slidenum">
              <a:rPr lang="en-US" smtClean="0"/>
              <a:t>‹#›</a:t>
            </a:fld>
            <a:endParaRPr lang="en-US"/>
          </a:p>
        </p:txBody>
      </p:sp>
    </p:spTree>
    <p:extLst>
      <p:ext uri="{BB962C8B-B14F-4D97-AF65-F5344CB8AC3E}">
        <p14:creationId xmlns:p14="http://schemas.microsoft.com/office/powerpoint/2010/main" val="4203113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6DD905-D0C0-4915-B2EA-F22686199B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9858B0-DFC7-45FA-9266-30D36F838B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AFFA27-FFED-403C-8A8D-04DF05CCAB9B}"/>
              </a:ext>
            </a:extLst>
          </p:cNvPr>
          <p:cNvSpPr>
            <a:spLocks noGrp="1"/>
          </p:cNvSpPr>
          <p:nvPr>
            <p:ph type="dt" sz="half" idx="10"/>
          </p:nvPr>
        </p:nvSpPr>
        <p:spPr/>
        <p:txBody>
          <a:bodyPr/>
          <a:lstStyle/>
          <a:p>
            <a:fld id="{0576D2A8-352F-4208-8ED4-9E2A3CD4ED03}" type="datetimeFigureOut">
              <a:rPr lang="en-US" smtClean="0"/>
              <a:t>10/25/2022</a:t>
            </a:fld>
            <a:endParaRPr lang="en-US"/>
          </a:p>
        </p:txBody>
      </p:sp>
      <p:sp>
        <p:nvSpPr>
          <p:cNvPr id="5" name="Footer Placeholder 4">
            <a:extLst>
              <a:ext uri="{FF2B5EF4-FFF2-40B4-BE49-F238E27FC236}">
                <a16:creationId xmlns:a16="http://schemas.microsoft.com/office/drawing/2014/main" id="{0E0CD441-FB1F-4340-A9DC-63B8A82E24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895F4B-B354-4655-B5C6-8ECA539CAA5C}"/>
              </a:ext>
            </a:extLst>
          </p:cNvPr>
          <p:cNvSpPr>
            <a:spLocks noGrp="1"/>
          </p:cNvSpPr>
          <p:nvPr>
            <p:ph type="sldNum" sz="quarter" idx="12"/>
          </p:nvPr>
        </p:nvSpPr>
        <p:spPr/>
        <p:txBody>
          <a:bodyPr/>
          <a:lstStyle/>
          <a:p>
            <a:fld id="{CB7D6EB1-F2C2-4047-B7FA-4A65418B2D3D}" type="slidenum">
              <a:rPr lang="en-US" smtClean="0"/>
              <a:t>‹#›</a:t>
            </a:fld>
            <a:endParaRPr lang="en-US"/>
          </a:p>
        </p:txBody>
      </p:sp>
    </p:spTree>
    <p:extLst>
      <p:ext uri="{BB962C8B-B14F-4D97-AF65-F5344CB8AC3E}">
        <p14:creationId xmlns:p14="http://schemas.microsoft.com/office/powerpoint/2010/main" val="1290672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98BF3-8969-C341-BC66-7C58C63278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95B26DA-8463-D444-A228-D2999568D56E}"/>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A6AED5-867C-614F-AF3F-9F1529785456}"/>
              </a:ext>
            </a:extLst>
          </p:cNvPr>
          <p:cNvSpPr>
            <a:spLocks noGrp="1"/>
          </p:cNvSpPr>
          <p:nvPr>
            <p:ph type="dt" sz="half" idx="10"/>
          </p:nvPr>
        </p:nvSpPr>
        <p:spPr/>
        <p:txBody>
          <a:bodyPr/>
          <a:lstStyle/>
          <a:p>
            <a:fld id="{C4B8128F-2F4D-FD42-AFFB-F0AA746517DD}" type="datetimeFigureOut">
              <a:rPr lang="en-US" smtClean="0"/>
              <a:t>10/25/2022</a:t>
            </a:fld>
            <a:endParaRPr lang="en-US"/>
          </a:p>
        </p:txBody>
      </p:sp>
      <p:sp>
        <p:nvSpPr>
          <p:cNvPr id="5" name="Footer Placeholder 4">
            <a:extLst>
              <a:ext uri="{FF2B5EF4-FFF2-40B4-BE49-F238E27FC236}">
                <a16:creationId xmlns:a16="http://schemas.microsoft.com/office/drawing/2014/main" id="{BE5B4D90-53BE-F548-BEE8-79C3114101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390859-B0D8-C040-AB1F-3FB44909D677}"/>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87608930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E425C-C112-114C-BEF5-583FBCE97F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13BDEE-BB26-D546-BCA4-F1138ED668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AD396F-6F4A-AE49-8612-5F662063AD8C}"/>
              </a:ext>
            </a:extLst>
          </p:cNvPr>
          <p:cNvSpPr>
            <a:spLocks noGrp="1"/>
          </p:cNvSpPr>
          <p:nvPr>
            <p:ph type="dt" sz="half" idx="10"/>
          </p:nvPr>
        </p:nvSpPr>
        <p:spPr/>
        <p:txBody>
          <a:bodyPr/>
          <a:lstStyle/>
          <a:p>
            <a:fld id="{C4B8128F-2F4D-FD42-AFFB-F0AA746517DD}" type="datetimeFigureOut">
              <a:rPr lang="en-US" smtClean="0"/>
              <a:t>10/25/2022</a:t>
            </a:fld>
            <a:endParaRPr lang="en-US"/>
          </a:p>
        </p:txBody>
      </p:sp>
      <p:sp>
        <p:nvSpPr>
          <p:cNvPr id="5" name="Footer Placeholder 4">
            <a:extLst>
              <a:ext uri="{FF2B5EF4-FFF2-40B4-BE49-F238E27FC236}">
                <a16:creationId xmlns:a16="http://schemas.microsoft.com/office/drawing/2014/main" id="{678572D6-FA5B-8243-AEA6-E79F7E4AE0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0FF156-6D0C-9C42-ADB0-E0A507E0A5FA}"/>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13144315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7AB8D-4C64-B844-BC2A-C9D42ECCE34D}"/>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355952-5A35-D74A-BF90-C006D443CA96}"/>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5EA3AF-B661-3347-AA50-5D710FB3A318}"/>
              </a:ext>
            </a:extLst>
          </p:cNvPr>
          <p:cNvSpPr>
            <a:spLocks noGrp="1"/>
          </p:cNvSpPr>
          <p:nvPr>
            <p:ph type="dt" sz="half" idx="10"/>
          </p:nvPr>
        </p:nvSpPr>
        <p:spPr/>
        <p:txBody>
          <a:bodyPr/>
          <a:lstStyle/>
          <a:p>
            <a:fld id="{C4B8128F-2F4D-FD42-AFFB-F0AA746517DD}" type="datetimeFigureOut">
              <a:rPr lang="en-US" smtClean="0"/>
              <a:t>10/25/2022</a:t>
            </a:fld>
            <a:endParaRPr lang="en-US"/>
          </a:p>
        </p:txBody>
      </p:sp>
      <p:sp>
        <p:nvSpPr>
          <p:cNvPr id="5" name="Footer Placeholder 4">
            <a:extLst>
              <a:ext uri="{FF2B5EF4-FFF2-40B4-BE49-F238E27FC236}">
                <a16:creationId xmlns:a16="http://schemas.microsoft.com/office/drawing/2014/main" id="{00B458B9-4F31-EE4C-A881-EA0D40B767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3B84F2-584A-3B40-B9DF-4B7514C76462}"/>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6806086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96FD7-7F94-FC4C-B218-88F1772DE6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6C7EBF-F109-A841-8FA4-661F534C3465}"/>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A27B44-BD9D-E743-A456-2DBA6B3C45F6}"/>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836C99-4C7F-834F-9186-DE1D43C9ADC6}"/>
              </a:ext>
            </a:extLst>
          </p:cNvPr>
          <p:cNvSpPr>
            <a:spLocks noGrp="1"/>
          </p:cNvSpPr>
          <p:nvPr>
            <p:ph type="dt" sz="half" idx="10"/>
          </p:nvPr>
        </p:nvSpPr>
        <p:spPr/>
        <p:txBody>
          <a:bodyPr/>
          <a:lstStyle/>
          <a:p>
            <a:fld id="{C4B8128F-2F4D-FD42-AFFB-F0AA746517DD}" type="datetimeFigureOut">
              <a:rPr lang="en-US" smtClean="0"/>
              <a:t>10/25/2022</a:t>
            </a:fld>
            <a:endParaRPr lang="en-US"/>
          </a:p>
        </p:txBody>
      </p:sp>
      <p:sp>
        <p:nvSpPr>
          <p:cNvPr id="6" name="Footer Placeholder 5">
            <a:extLst>
              <a:ext uri="{FF2B5EF4-FFF2-40B4-BE49-F238E27FC236}">
                <a16:creationId xmlns:a16="http://schemas.microsoft.com/office/drawing/2014/main" id="{B44196F8-95C3-CA4E-866B-BBFF64419B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77DC2B-2A6E-E744-94C4-A77119216515}"/>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7993141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19CD0-A69F-204D-A947-58C26B98302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15A62A-ACE1-1444-9882-37564D3E7973}"/>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D5C664-70A4-1B47-BAF4-CE06D1956FF3}"/>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6C420E-F862-0D40-82E5-E6E10DD01D08}"/>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015ACA-AD25-BB43-BE0C-D0E0D295269B}"/>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78E89E-8CE2-7D4D-8AD0-75BD2814F44D}"/>
              </a:ext>
            </a:extLst>
          </p:cNvPr>
          <p:cNvSpPr>
            <a:spLocks noGrp="1"/>
          </p:cNvSpPr>
          <p:nvPr>
            <p:ph type="dt" sz="half" idx="10"/>
          </p:nvPr>
        </p:nvSpPr>
        <p:spPr/>
        <p:txBody>
          <a:bodyPr/>
          <a:lstStyle/>
          <a:p>
            <a:fld id="{C4B8128F-2F4D-FD42-AFFB-F0AA746517DD}" type="datetimeFigureOut">
              <a:rPr lang="en-US" smtClean="0"/>
              <a:t>10/25/2022</a:t>
            </a:fld>
            <a:endParaRPr lang="en-US"/>
          </a:p>
        </p:txBody>
      </p:sp>
      <p:sp>
        <p:nvSpPr>
          <p:cNvPr id="8" name="Footer Placeholder 7">
            <a:extLst>
              <a:ext uri="{FF2B5EF4-FFF2-40B4-BE49-F238E27FC236}">
                <a16:creationId xmlns:a16="http://schemas.microsoft.com/office/drawing/2014/main" id="{80DCEA4E-B185-E846-A5E3-7121AF7E6B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875D67-1D56-8542-9A24-5130D5753E11}"/>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36005132"/>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12781-E934-3246-961B-BF298C7BB1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CACA73-323F-DE43-92D7-46087BE11614}"/>
              </a:ext>
            </a:extLst>
          </p:cNvPr>
          <p:cNvSpPr>
            <a:spLocks noGrp="1"/>
          </p:cNvSpPr>
          <p:nvPr>
            <p:ph type="dt" sz="half" idx="10"/>
          </p:nvPr>
        </p:nvSpPr>
        <p:spPr/>
        <p:txBody>
          <a:bodyPr/>
          <a:lstStyle/>
          <a:p>
            <a:fld id="{C4B8128F-2F4D-FD42-AFFB-F0AA746517DD}" type="datetimeFigureOut">
              <a:rPr lang="en-US" smtClean="0"/>
              <a:t>10/25/2022</a:t>
            </a:fld>
            <a:endParaRPr lang="en-US"/>
          </a:p>
        </p:txBody>
      </p:sp>
      <p:sp>
        <p:nvSpPr>
          <p:cNvPr id="4" name="Footer Placeholder 3">
            <a:extLst>
              <a:ext uri="{FF2B5EF4-FFF2-40B4-BE49-F238E27FC236}">
                <a16:creationId xmlns:a16="http://schemas.microsoft.com/office/drawing/2014/main" id="{8A6CBBDE-4826-2445-962F-5F739E9B26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1AC6474-3EFD-7B44-97B9-01607B5608FC}"/>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49128263"/>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ECED82-3A2A-B644-91A0-CE32D116CC34}"/>
              </a:ext>
            </a:extLst>
          </p:cNvPr>
          <p:cNvSpPr>
            <a:spLocks noGrp="1"/>
          </p:cNvSpPr>
          <p:nvPr>
            <p:ph type="dt" sz="half" idx="10"/>
          </p:nvPr>
        </p:nvSpPr>
        <p:spPr/>
        <p:txBody>
          <a:bodyPr/>
          <a:lstStyle/>
          <a:p>
            <a:fld id="{C4B8128F-2F4D-FD42-AFFB-F0AA746517DD}" type="datetimeFigureOut">
              <a:rPr lang="en-US" smtClean="0"/>
              <a:t>10/25/2022</a:t>
            </a:fld>
            <a:endParaRPr lang="en-US"/>
          </a:p>
        </p:txBody>
      </p:sp>
      <p:sp>
        <p:nvSpPr>
          <p:cNvPr id="3" name="Footer Placeholder 2">
            <a:extLst>
              <a:ext uri="{FF2B5EF4-FFF2-40B4-BE49-F238E27FC236}">
                <a16:creationId xmlns:a16="http://schemas.microsoft.com/office/drawing/2014/main" id="{90658B12-D79C-4246-AF0A-5F7196312F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EB50F7-1F72-0346-A876-62CF63C6EC2F}"/>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461115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1DE69-DD1A-F246-9B97-7966E3BC7A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0EF176-A99F-7F42-AA0D-2A5CB84FE1CB}"/>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EF5A26-A563-0F4A-A2D1-56710C77241D}"/>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427D04-5A40-3343-A3EC-DBDBC0BC571B}"/>
              </a:ext>
            </a:extLst>
          </p:cNvPr>
          <p:cNvSpPr>
            <a:spLocks noGrp="1"/>
          </p:cNvSpPr>
          <p:nvPr>
            <p:ph type="dt" sz="half" idx="10"/>
          </p:nvPr>
        </p:nvSpPr>
        <p:spPr/>
        <p:txBody>
          <a:bodyPr/>
          <a:lstStyle/>
          <a:p>
            <a:fld id="{C4B8128F-2F4D-FD42-AFFB-F0AA746517DD}" type="datetimeFigureOut">
              <a:rPr lang="en-US" smtClean="0"/>
              <a:t>10/25/2022</a:t>
            </a:fld>
            <a:endParaRPr lang="en-US"/>
          </a:p>
        </p:txBody>
      </p:sp>
      <p:sp>
        <p:nvSpPr>
          <p:cNvPr id="6" name="Footer Placeholder 5">
            <a:extLst>
              <a:ext uri="{FF2B5EF4-FFF2-40B4-BE49-F238E27FC236}">
                <a16:creationId xmlns:a16="http://schemas.microsoft.com/office/drawing/2014/main" id="{AC9C73EE-9243-024A-8139-5476136811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2A270B-34B0-924C-9609-1EB841D51F0C}"/>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405353518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67693-0B9D-43C8-ADF5-460139D899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017D19-756E-4191-BE7E-0BF8C5740C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89E6DE-5AB5-4815-B9CC-C4C949502C6C}"/>
              </a:ext>
            </a:extLst>
          </p:cNvPr>
          <p:cNvSpPr>
            <a:spLocks noGrp="1"/>
          </p:cNvSpPr>
          <p:nvPr>
            <p:ph type="dt" sz="half" idx="10"/>
          </p:nvPr>
        </p:nvSpPr>
        <p:spPr/>
        <p:txBody>
          <a:bodyPr/>
          <a:lstStyle/>
          <a:p>
            <a:fld id="{0576D2A8-352F-4208-8ED4-9E2A3CD4ED03}" type="datetimeFigureOut">
              <a:rPr lang="en-US" smtClean="0"/>
              <a:t>10/25/2022</a:t>
            </a:fld>
            <a:endParaRPr lang="en-US"/>
          </a:p>
        </p:txBody>
      </p:sp>
      <p:sp>
        <p:nvSpPr>
          <p:cNvPr id="5" name="Footer Placeholder 4">
            <a:extLst>
              <a:ext uri="{FF2B5EF4-FFF2-40B4-BE49-F238E27FC236}">
                <a16:creationId xmlns:a16="http://schemas.microsoft.com/office/drawing/2014/main" id="{549292D1-A825-4917-99DE-7BF46EAC9E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04165B-9274-4F94-AE14-6DBC4B153FEF}"/>
              </a:ext>
            </a:extLst>
          </p:cNvPr>
          <p:cNvSpPr>
            <a:spLocks noGrp="1"/>
          </p:cNvSpPr>
          <p:nvPr>
            <p:ph type="sldNum" sz="quarter" idx="12"/>
          </p:nvPr>
        </p:nvSpPr>
        <p:spPr/>
        <p:txBody>
          <a:bodyPr/>
          <a:lstStyle/>
          <a:p>
            <a:fld id="{CB7D6EB1-F2C2-4047-B7FA-4A65418B2D3D}" type="slidenum">
              <a:rPr lang="en-US" smtClean="0"/>
              <a:t>‹#›</a:t>
            </a:fld>
            <a:endParaRPr lang="en-US"/>
          </a:p>
        </p:txBody>
      </p:sp>
    </p:spTree>
    <p:extLst>
      <p:ext uri="{BB962C8B-B14F-4D97-AF65-F5344CB8AC3E}">
        <p14:creationId xmlns:p14="http://schemas.microsoft.com/office/powerpoint/2010/main" val="37229969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9753E-878A-444D-A2D4-207EE77841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EC0F3B-7470-4D47-A66E-CC9D5026EB64}"/>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F0495C95-954D-C149-B2DA-BABA78A97D0A}"/>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DE2BF7-D9D8-364A-A5FB-92976A13C73F}"/>
              </a:ext>
            </a:extLst>
          </p:cNvPr>
          <p:cNvSpPr>
            <a:spLocks noGrp="1"/>
          </p:cNvSpPr>
          <p:nvPr>
            <p:ph type="dt" sz="half" idx="10"/>
          </p:nvPr>
        </p:nvSpPr>
        <p:spPr/>
        <p:txBody>
          <a:bodyPr/>
          <a:lstStyle/>
          <a:p>
            <a:fld id="{C4B8128F-2F4D-FD42-AFFB-F0AA746517DD}" type="datetimeFigureOut">
              <a:rPr lang="en-US" smtClean="0"/>
              <a:t>10/25/2022</a:t>
            </a:fld>
            <a:endParaRPr lang="en-US"/>
          </a:p>
        </p:txBody>
      </p:sp>
      <p:sp>
        <p:nvSpPr>
          <p:cNvPr id="6" name="Footer Placeholder 5">
            <a:extLst>
              <a:ext uri="{FF2B5EF4-FFF2-40B4-BE49-F238E27FC236}">
                <a16:creationId xmlns:a16="http://schemas.microsoft.com/office/drawing/2014/main" id="{DACBA968-10D6-AB4C-AB9C-0F3DD7626C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479792-E24D-B047-9378-B0C8D21E8F5C}"/>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4135034042"/>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746CC-3FAF-3F46-89DC-6762C3456D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36D3BD-B14E-2C40-8E36-925ED0E33B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EEDBB5-C11C-AC4D-A39E-BEC28FB78DD4}"/>
              </a:ext>
            </a:extLst>
          </p:cNvPr>
          <p:cNvSpPr>
            <a:spLocks noGrp="1"/>
          </p:cNvSpPr>
          <p:nvPr>
            <p:ph type="dt" sz="half" idx="10"/>
          </p:nvPr>
        </p:nvSpPr>
        <p:spPr/>
        <p:txBody>
          <a:bodyPr/>
          <a:lstStyle/>
          <a:p>
            <a:fld id="{C4B8128F-2F4D-FD42-AFFB-F0AA746517DD}" type="datetimeFigureOut">
              <a:rPr lang="en-US" smtClean="0"/>
              <a:t>10/25/2022</a:t>
            </a:fld>
            <a:endParaRPr lang="en-US"/>
          </a:p>
        </p:txBody>
      </p:sp>
      <p:sp>
        <p:nvSpPr>
          <p:cNvPr id="5" name="Footer Placeholder 4">
            <a:extLst>
              <a:ext uri="{FF2B5EF4-FFF2-40B4-BE49-F238E27FC236}">
                <a16:creationId xmlns:a16="http://schemas.microsoft.com/office/drawing/2014/main" id="{5AF60A9D-8534-7B4B-A28E-FD4C82D158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3690FB-2853-A140-8A81-54C18E4AC2C8}"/>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871475144"/>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62C2DE-6144-8C45-B243-E35F4FBCB24C}"/>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246F6B-3630-E34A-95AE-59CD948B9F0C}"/>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9F557-C05C-3745-9C6A-B6BE0D6D99F1}"/>
              </a:ext>
            </a:extLst>
          </p:cNvPr>
          <p:cNvSpPr>
            <a:spLocks noGrp="1"/>
          </p:cNvSpPr>
          <p:nvPr>
            <p:ph type="dt" sz="half" idx="10"/>
          </p:nvPr>
        </p:nvSpPr>
        <p:spPr/>
        <p:txBody>
          <a:bodyPr/>
          <a:lstStyle/>
          <a:p>
            <a:fld id="{C4B8128F-2F4D-FD42-AFFB-F0AA746517DD}" type="datetimeFigureOut">
              <a:rPr lang="en-US" smtClean="0"/>
              <a:t>10/25/2022</a:t>
            </a:fld>
            <a:endParaRPr lang="en-US"/>
          </a:p>
        </p:txBody>
      </p:sp>
      <p:sp>
        <p:nvSpPr>
          <p:cNvPr id="5" name="Footer Placeholder 4">
            <a:extLst>
              <a:ext uri="{FF2B5EF4-FFF2-40B4-BE49-F238E27FC236}">
                <a16:creationId xmlns:a16="http://schemas.microsoft.com/office/drawing/2014/main" id="{BE54136D-C7D7-474A-B06B-BFBC0713FF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11D0CB-EC50-6646-B9B3-7FF682CCA421}"/>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602634261"/>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cSld name="Title and Content without Gradient 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4" name="Text Placeholder 2"/>
          <p:cNvSpPr>
            <a:spLocks noGrp="1"/>
          </p:cNvSpPr>
          <p:nvPr>
            <p:ph idx="1"/>
          </p:nvPr>
        </p:nvSpPr>
        <p:spPr>
          <a:xfrm>
            <a:off x="609600" y="1600200"/>
            <a:ext cx="10972800" cy="4535423"/>
          </a:xfrm>
          <a:prstGeom prst="rect">
            <a:avLst/>
          </a:prstGeom>
        </p:spPr>
        <p:txBody>
          <a:bodyPr vert="horz" lIns="91440" tIns="45720" rIns="91440" bIns="45720" rtlCol="0">
            <a:normAutofit/>
          </a:bodyPr>
          <a:lstStyle>
            <a:lvl1pPr>
              <a:defRPr>
                <a:solidFill>
                  <a:schemeClr val="accent6"/>
                </a:solidFill>
              </a:defRPr>
            </a:lvl1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059947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5D2D1-0EB7-44CB-AC6F-C6A9A1956C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4C43CD-63C4-4CB5-8C58-CFC443B446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793D21-C0CB-4AF5-B057-C74473403073}"/>
              </a:ext>
            </a:extLst>
          </p:cNvPr>
          <p:cNvSpPr>
            <a:spLocks noGrp="1"/>
          </p:cNvSpPr>
          <p:nvPr>
            <p:ph type="dt" sz="half" idx="10"/>
          </p:nvPr>
        </p:nvSpPr>
        <p:spPr/>
        <p:txBody>
          <a:bodyPr/>
          <a:lstStyle/>
          <a:p>
            <a:fld id="{0576D2A8-352F-4208-8ED4-9E2A3CD4ED03}" type="datetimeFigureOut">
              <a:rPr lang="en-US" smtClean="0"/>
              <a:t>10/25/2022</a:t>
            </a:fld>
            <a:endParaRPr lang="en-US"/>
          </a:p>
        </p:txBody>
      </p:sp>
      <p:sp>
        <p:nvSpPr>
          <p:cNvPr id="5" name="Footer Placeholder 4">
            <a:extLst>
              <a:ext uri="{FF2B5EF4-FFF2-40B4-BE49-F238E27FC236}">
                <a16:creationId xmlns:a16="http://schemas.microsoft.com/office/drawing/2014/main" id="{5ED004F8-573F-4837-867F-C857A6130D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F1CE14-ABBD-496B-97D0-FBC78A7C5039}"/>
              </a:ext>
            </a:extLst>
          </p:cNvPr>
          <p:cNvSpPr>
            <a:spLocks noGrp="1"/>
          </p:cNvSpPr>
          <p:nvPr>
            <p:ph type="sldNum" sz="quarter" idx="12"/>
          </p:nvPr>
        </p:nvSpPr>
        <p:spPr/>
        <p:txBody>
          <a:bodyPr/>
          <a:lstStyle/>
          <a:p>
            <a:fld id="{CB7D6EB1-F2C2-4047-B7FA-4A65418B2D3D}" type="slidenum">
              <a:rPr lang="en-US" smtClean="0"/>
              <a:t>‹#›</a:t>
            </a:fld>
            <a:endParaRPr lang="en-US"/>
          </a:p>
        </p:txBody>
      </p:sp>
    </p:spTree>
    <p:extLst>
      <p:ext uri="{BB962C8B-B14F-4D97-AF65-F5344CB8AC3E}">
        <p14:creationId xmlns:p14="http://schemas.microsoft.com/office/powerpoint/2010/main" val="1300870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038AF-F224-407E-97F7-76897E87F4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A47AAC-FF71-42BD-9F5C-539946F061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844406-D645-4DB2-8DD5-44EE6F160D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D2010A-6A14-4DAB-9153-5737CE54E527}"/>
              </a:ext>
            </a:extLst>
          </p:cNvPr>
          <p:cNvSpPr>
            <a:spLocks noGrp="1"/>
          </p:cNvSpPr>
          <p:nvPr>
            <p:ph type="dt" sz="half" idx="10"/>
          </p:nvPr>
        </p:nvSpPr>
        <p:spPr/>
        <p:txBody>
          <a:bodyPr/>
          <a:lstStyle/>
          <a:p>
            <a:fld id="{0576D2A8-352F-4208-8ED4-9E2A3CD4ED03}" type="datetimeFigureOut">
              <a:rPr lang="en-US" smtClean="0"/>
              <a:t>10/25/2022</a:t>
            </a:fld>
            <a:endParaRPr lang="en-US"/>
          </a:p>
        </p:txBody>
      </p:sp>
      <p:sp>
        <p:nvSpPr>
          <p:cNvPr id="6" name="Footer Placeholder 5">
            <a:extLst>
              <a:ext uri="{FF2B5EF4-FFF2-40B4-BE49-F238E27FC236}">
                <a16:creationId xmlns:a16="http://schemas.microsoft.com/office/drawing/2014/main" id="{F0FD095F-F875-4846-983A-A9685D31F1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1CCB41-8783-4CBC-A061-0FB50726A4E8}"/>
              </a:ext>
            </a:extLst>
          </p:cNvPr>
          <p:cNvSpPr>
            <a:spLocks noGrp="1"/>
          </p:cNvSpPr>
          <p:nvPr>
            <p:ph type="sldNum" sz="quarter" idx="12"/>
          </p:nvPr>
        </p:nvSpPr>
        <p:spPr/>
        <p:txBody>
          <a:bodyPr/>
          <a:lstStyle/>
          <a:p>
            <a:fld id="{CB7D6EB1-F2C2-4047-B7FA-4A65418B2D3D}" type="slidenum">
              <a:rPr lang="en-US" smtClean="0"/>
              <a:t>‹#›</a:t>
            </a:fld>
            <a:endParaRPr lang="en-US"/>
          </a:p>
        </p:txBody>
      </p:sp>
    </p:spTree>
    <p:extLst>
      <p:ext uri="{BB962C8B-B14F-4D97-AF65-F5344CB8AC3E}">
        <p14:creationId xmlns:p14="http://schemas.microsoft.com/office/powerpoint/2010/main" val="2060242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2BC94-FE0F-4A93-B138-3F7E864F5D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702212-B099-43D0-8FD9-3D847CFD7E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06BA7F-26B9-4DA4-A3AB-1899D1E0B5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682329-A6E8-4526-A8F2-B24F75B632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8D411A-C1F2-414B-9C47-8781C8B41F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680F30-13BF-47CA-90F1-FB5303517F7A}"/>
              </a:ext>
            </a:extLst>
          </p:cNvPr>
          <p:cNvSpPr>
            <a:spLocks noGrp="1"/>
          </p:cNvSpPr>
          <p:nvPr>
            <p:ph type="dt" sz="half" idx="10"/>
          </p:nvPr>
        </p:nvSpPr>
        <p:spPr/>
        <p:txBody>
          <a:bodyPr/>
          <a:lstStyle/>
          <a:p>
            <a:fld id="{0576D2A8-352F-4208-8ED4-9E2A3CD4ED03}" type="datetimeFigureOut">
              <a:rPr lang="en-US" smtClean="0"/>
              <a:t>10/25/2022</a:t>
            </a:fld>
            <a:endParaRPr lang="en-US"/>
          </a:p>
        </p:txBody>
      </p:sp>
      <p:sp>
        <p:nvSpPr>
          <p:cNvPr id="8" name="Footer Placeholder 7">
            <a:extLst>
              <a:ext uri="{FF2B5EF4-FFF2-40B4-BE49-F238E27FC236}">
                <a16:creationId xmlns:a16="http://schemas.microsoft.com/office/drawing/2014/main" id="{C91C1A67-AD0A-499A-8B8C-29B67C5B4D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BBBE77-BD0D-455B-8F41-1D6A74862800}"/>
              </a:ext>
            </a:extLst>
          </p:cNvPr>
          <p:cNvSpPr>
            <a:spLocks noGrp="1"/>
          </p:cNvSpPr>
          <p:nvPr>
            <p:ph type="sldNum" sz="quarter" idx="12"/>
          </p:nvPr>
        </p:nvSpPr>
        <p:spPr/>
        <p:txBody>
          <a:bodyPr/>
          <a:lstStyle/>
          <a:p>
            <a:fld id="{CB7D6EB1-F2C2-4047-B7FA-4A65418B2D3D}" type="slidenum">
              <a:rPr lang="en-US" smtClean="0"/>
              <a:t>‹#›</a:t>
            </a:fld>
            <a:endParaRPr lang="en-US"/>
          </a:p>
        </p:txBody>
      </p:sp>
    </p:spTree>
    <p:extLst>
      <p:ext uri="{BB962C8B-B14F-4D97-AF65-F5344CB8AC3E}">
        <p14:creationId xmlns:p14="http://schemas.microsoft.com/office/powerpoint/2010/main" val="1325714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13379-A6F7-447E-99DF-EBBE0AC217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8A3331-4D40-42BE-BCE1-7881597BDAF9}"/>
              </a:ext>
            </a:extLst>
          </p:cNvPr>
          <p:cNvSpPr>
            <a:spLocks noGrp="1"/>
          </p:cNvSpPr>
          <p:nvPr>
            <p:ph type="dt" sz="half" idx="10"/>
          </p:nvPr>
        </p:nvSpPr>
        <p:spPr/>
        <p:txBody>
          <a:bodyPr/>
          <a:lstStyle/>
          <a:p>
            <a:fld id="{0576D2A8-352F-4208-8ED4-9E2A3CD4ED03}" type="datetimeFigureOut">
              <a:rPr lang="en-US" smtClean="0"/>
              <a:t>10/25/2022</a:t>
            </a:fld>
            <a:endParaRPr lang="en-US"/>
          </a:p>
        </p:txBody>
      </p:sp>
      <p:sp>
        <p:nvSpPr>
          <p:cNvPr id="4" name="Footer Placeholder 3">
            <a:extLst>
              <a:ext uri="{FF2B5EF4-FFF2-40B4-BE49-F238E27FC236}">
                <a16:creationId xmlns:a16="http://schemas.microsoft.com/office/drawing/2014/main" id="{C9947964-DE85-44A1-B390-1782148F78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4CCD0E-F243-46CB-BEA7-5E542BDC5456}"/>
              </a:ext>
            </a:extLst>
          </p:cNvPr>
          <p:cNvSpPr>
            <a:spLocks noGrp="1"/>
          </p:cNvSpPr>
          <p:nvPr>
            <p:ph type="sldNum" sz="quarter" idx="12"/>
          </p:nvPr>
        </p:nvSpPr>
        <p:spPr/>
        <p:txBody>
          <a:bodyPr/>
          <a:lstStyle/>
          <a:p>
            <a:fld id="{CB7D6EB1-F2C2-4047-B7FA-4A65418B2D3D}" type="slidenum">
              <a:rPr lang="en-US" smtClean="0"/>
              <a:t>‹#›</a:t>
            </a:fld>
            <a:endParaRPr lang="en-US"/>
          </a:p>
        </p:txBody>
      </p:sp>
    </p:spTree>
    <p:extLst>
      <p:ext uri="{BB962C8B-B14F-4D97-AF65-F5344CB8AC3E}">
        <p14:creationId xmlns:p14="http://schemas.microsoft.com/office/powerpoint/2010/main" val="178208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E0F0F3-D740-47B3-B884-AFEB36A2C8BE}"/>
              </a:ext>
            </a:extLst>
          </p:cNvPr>
          <p:cNvSpPr>
            <a:spLocks noGrp="1"/>
          </p:cNvSpPr>
          <p:nvPr>
            <p:ph type="dt" sz="half" idx="10"/>
          </p:nvPr>
        </p:nvSpPr>
        <p:spPr/>
        <p:txBody>
          <a:bodyPr/>
          <a:lstStyle/>
          <a:p>
            <a:fld id="{0576D2A8-352F-4208-8ED4-9E2A3CD4ED03}" type="datetimeFigureOut">
              <a:rPr lang="en-US" smtClean="0"/>
              <a:t>10/25/2022</a:t>
            </a:fld>
            <a:endParaRPr lang="en-US"/>
          </a:p>
        </p:txBody>
      </p:sp>
      <p:sp>
        <p:nvSpPr>
          <p:cNvPr id="3" name="Footer Placeholder 2">
            <a:extLst>
              <a:ext uri="{FF2B5EF4-FFF2-40B4-BE49-F238E27FC236}">
                <a16:creationId xmlns:a16="http://schemas.microsoft.com/office/drawing/2014/main" id="{71547E83-0FFC-46D5-92C2-959C3C5A34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2CC589-2C43-46A7-9123-F7566D6CCF66}"/>
              </a:ext>
            </a:extLst>
          </p:cNvPr>
          <p:cNvSpPr>
            <a:spLocks noGrp="1"/>
          </p:cNvSpPr>
          <p:nvPr>
            <p:ph type="sldNum" sz="quarter" idx="12"/>
          </p:nvPr>
        </p:nvSpPr>
        <p:spPr/>
        <p:txBody>
          <a:bodyPr/>
          <a:lstStyle/>
          <a:p>
            <a:fld id="{CB7D6EB1-F2C2-4047-B7FA-4A65418B2D3D}" type="slidenum">
              <a:rPr lang="en-US" smtClean="0"/>
              <a:t>‹#›</a:t>
            </a:fld>
            <a:endParaRPr lang="en-US"/>
          </a:p>
        </p:txBody>
      </p:sp>
    </p:spTree>
    <p:extLst>
      <p:ext uri="{BB962C8B-B14F-4D97-AF65-F5344CB8AC3E}">
        <p14:creationId xmlns:p14="http://schemas.microsoft.com/office/powerpoint/2010/main" val="4114531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4D16F-6605-4A82-8153-2694D30055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233E85-9153-4E76-9D31-951EE3B19C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842910-64B1-45F0-BD1D-15AE9B5231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40D5B5-7F47-49BD-A6B2-8A60A8539457}"/>
              </a:ext>
            </a:extLst>
          </p:cNvPr>
          <p:cNvSpPr>
            <a:spLocks noGrp="1"/>
          </p:cNvSpPr>
          <p:nvPr>
            <p:ph type="dt" sz="half" idx="10"/>
          </p:nvPr>
        </p:nvSpPr>
        <p:spPr/>
        <p:txBody>
          <a:bodyPr/>
          <a:lstStyle/>
          <a:p>
            <a:fld id="{0576D2A8-352F-4208-8ED4-9E2A3CD4ED03}" type="datetimeFigureOut">
              <a:rPr lang="en-US" smtClean="0"/>
              <a:t>10/25/2022</a:t>
            </a:fld>
            <a:endParaRPr lang="en-US"/>
          </a:p>
        </p:txBody>
      </p:sp>
      <p:sp>
        <p:nvSpPr>
          <p:cNvPr id="6" name="Footer Placeholder 5">
            <a:extLst>
              <a:ext uri="{FF2B5EF4-FFF2-40B4-BE49-F238E27FC236}">
                <a16:creationId xmlns:a16="http://schemas.microsoft.com/office/drawing/2014/main" id="{F50E9950-54B3-4CD6-B177-383E133E06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E0FC90-86EC-4661-BF65-9B2E7EB59301}"/>
              </a:ext>
            </a:extLst>
          </p:cNvPr>
          <p:cNvSpPr>
            <a:spLocks noGrp="1"/>
          </p:cNvSpPr>
          <p:nvPr>
            <p:ph type="sldNum" sz="quarter" idx="12"/>
          </p:nvPr>
        </p:nvSpPr>
        <p:spPr/>
        <p:txBody>
          <a:bodyPr/>
          <a:lstStyle/>
          <a:p>
            <a:fld id="{CB7D6EB1-F2C2-4047-B7FA-4A65418B2D3D}" type="slidenum">
              <a:rPr lang="en-US" smtClean="0"/>
              <a:t>‹#›</a:t>
            </a:fld>
            <a:endParaRPr lang="en-US"/>
          </a:p>
        </p:txBody>
      </p:sp>
    </p:spTree>
    <p:extLst>
      <p:ext uri="{BB962C8B-B14F-4D97-AF65-F5344CB8AC3E}">
        <p14:creationId xmlns:p14="http://schemas.microsoft.com/office/powerpoint/2010/main" val="2994094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C02B3-561F-4397-88A6-747E6458B4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BA7167-E9E1-4452-BF98-ED88FC2D7D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E2A1C8-45C6-4D28-AB42-750293E8DB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0A76EA-0A49-4DD2-8E57-BEEC77233F3E}"/>
              </a:ext>
            </a:extLst>
          </p:cNvPr>
          <p:cNvSpPr>
            <a:spLocks noGrp="1"/>
          </p:cNvSpPr>
          <p:nvPr>
            <p:ph type="dt" sz="half" idx="10"/>
          </p:nvPr>
        </p:nvSpPr>
        <p:spPr/>
        <p:txBody>
          <a:bodyPr/>
          <a:lstStyle/>
          <a:p>
            <a:fld id="{0576D2A8-352F-4208-8ED4-9E2A3CD4ED03}" type="datetimeFigureOut">
              <a:rPr lang="en-US" smtClean="0"/>
              <a:t>10/25/2022</a:t>
            </a:fld>
            <a:endParaRPr lang="en-US"/>
          </a:p>
        </p:txBody>
      </p:sp>
      <p:sp>
        <p:nvSpPr>
          <p:cNvPr id="6" name="Footer Placeholder 5">
            <a:extLst>
              <a:ext uri="{FF2B5EF4-FFF2-40B4-BE49-F238E27FC236}">
                <a16:creationId xmlns:a16="http://schemas.microsoft.com/office/drawing/2014/main" id="{4F7E4E19-66D6-42E9-9F1B-8D7468CD96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053E8B-B850-4BBF-B59A-6E849C215541}"/>
              </a:ext>
            </a:extLst>
          </p:cNvPr>
          <p:cNvSpPr>
            <a:spLocks noGrp="1"/>
          </p:cNvSpPr>
          <p:nvPr>
            <p:ph type="sldNum" sz="quarter" idx="12"/>
          </p:nvPr>
        </p:nvSpPr>
        <p:spPr/>
        <p:txBody>
          <a:bodyPr/>
          <a:lstStyle/>
          <a:p>
            <a:fld id="{CB7D6EB1-F2C2-4047-B7FA-4A65418B2D3D}" type="slidenum">
              <a:rPr lang="en-US" smtClean="0"/>
              <a:t>‹#›</a:t>
            </a:fld>
            <a:endParaRPr lang="en-US"/>
          </a:p>
        </p:txBody>
      </p:sp>
    </p:spTree>
    <p:extLst>
      <p:ext uri="{BB962C8B-B14F-4D97-AF65-F5344CB8AC3E}">
        <p14:creationId xmlns:p14="http://schemas.microsoft.com/office/powerpoint/2010/main" val="1084137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C5F9C2-B2AD-49C7-9747-6EBA89A0D5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5CE312-C46C-40F4-AB2F-31C5D12000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726E8B-69F5-4B9F-821B-609B1AAB02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76D2A8-352F-4208-8ED4-9E2A3CD4ED03}" type="datetimeFigureOut">
              <a:rPr lang="en-US" smtClean="0"/>
              <a:t>10/25/2022</a:t>
            </a:fld>
            <a:endParaRPr lang="en-US"/>
          </a:p>
        </p:txBody>
      </p:sp>
      <p:sp>
        <p:nvSpPr>
          <p:cNvPr id="5" name="Footer Placeholder 4">
            <a:extLst>
              <a:ext uri="{FF2B5EF4-FFF2-40B4-BE49-F238E27FC236}">
                <a16:creationId xmlns:a16="http://schemas.microsoft.com/office/drawing/2014/main" id="{315779E4-EEC0-45FC-830E-86D4D35B5B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27D0390-6BF5-4682-8770-EA21088C43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7D6EB1-F2C2-4047-B7FA-4A65418B2D3D}" type="slidenum">
              <a:rPr lang="en-US" smtClean="0"/>
              <a:t>‹#›</a:t>
            </a:fld>
            <a:endParaRPr lang="en-US"/>
          </a:p>
        </p:txBody>
      </p:sp>
    </p:spTree>
    <p:extLst>
      <p:ext uri="{BB962C8B-B14F-4D97-AF65-F5344CB8AC3E}">
        <p14:creationId xmlns:p14="http://schemas.microsoft.com/office/powerpoint/2010/main" val="3176795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7221F5-AEE1-0344-8CAE-8F7E046132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EAE593-0526-424B-A207-40345635F664}"/>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9CB2EC-8FE4-9442-8402-95DB26B9FEED}"/>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B8128F-2F4D-FD42-AFFB-F0AA746517DD}" type="datetimeFigureOut">
              <a:rPr lang="en-US" smtClean="0"/>
              <a:t>10/25/2022</a:t>
            </a:fld>
            <a:endParaRPr lang="en-US"/>
          </a:p>
        </p:txBody>
      </p:sp>
      <p:sp>
        <p:nvSpPr>
          <p:cNvPr id="5" name="Footer Placeholder 4">
            <a:extLst>
              <a:ext uri="{FF2B5EF4-FFF2-40B4-BE49-F238E27FC236}">
                <a16:creationId xmlns:a16="http://schemas.microsoft.com/office/drawing/2014/main" id="{2E7BF119-EFA6-EB44-BCF2-4111FFDD3E07}"/>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9095EFA-E09B-CC4C-865F-33319A283277}"/>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272525776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ransition>
    <p:fade thruBlk="1"/>
  </p:transition>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facs.org/for-patients/safe-pain-control/common-question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uptodate.com/contents/nonopioid-pharmacotherapy-for-acute-pain-in-adults?sectionName=Gabapentinoids&amp;search=gabapentin%20periop&amp;topicRef=398&amp;anchor=H406659729&amp;source=see_link#H406659729"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cdc.gov/drugoverdose/pdf/aha-patient-opioid-factsheet-a.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michigan-open.org/patient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michigan-open.org/wp-content/uploads/2022/05/Prescribing_Recommendations_Table-_022520.pdf"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hss.edu/conditions_patient-guide-opioid-tapering.asp#:~:text=Long%2Dterm%20opioid%20use%20and%20tapering&amp;text=Fast%20tapering%20is%20the%20process,last%20for%20a%20short%20period."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uptodate.com/contents/management-of-acute-pain-in-the-patient-chronically-using-opioids-for-non-cancer-pain?search=Management%20of%20acute%20pain%20in%20the%20patient%20chronically%20using%20opioids%20for%20non-cancer%20pain&amp;source=search_result&amp;selectedTitle=1~150&amp;usage_type=default&amp;display_rank=1"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s://www.uptodate.com/contents/opioid-tapering-for-patients-with-chronic-pain?search=pisansky%20opioid%20tapering%20for%20patients%20with%20chronic%20pain&amp;source=search_result&amp;selectedTitle=1~150&amp;usage_type=default&amp;display_rank=1"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cabridge.org/resource/acute-pain-management-in-patients-on-buprenorphine-med-surg/"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hyperlink" Target="https://doh.sd.gov/documents/news/Opioids/07-10-19_SDSMAWhitepaper_AcutePainTreatment.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hyperlink" Target="http://www.scstatehouse.gov/" TargetMode="External"/><Relationship Id="rId4" Type="http://schemas.openxmlformats.org/officeDocument/2006/relationships/hyperlink" Target="https://www.scstatehouse.gov/code/t44c053.php#44-53-361"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hyperlink" Target="https://www.schealthviz.sc.edu/Data/Sites/1/media/downloads/tipsc_resources/tipsc_med_disposal_handout_11_hyperlink.pdf" TargetMode="External"/><Relationship Id="rId4" Type="http://schemas.openxmlformats.org/officeDocument/2006/relationships/hyperlink" Target="https://www.schealthviz.sc.edu/tipsc-topics"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mailto:ballsj@musc.edu" TargetMode="External"/><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24.jpg"/><Relationship Id="rId4" Type="http://schemas.openxmlformats.org/officeDocument/2006/relationships/hyperlink" Target="mailto:jamisomr@musc.edu"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panose="020F0502020204030204"/>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67272"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panose="020F0502020204030204"/>
            </a:endParaRPr>
          </a:p>
        </p:txBody>
      </p:sp>
      <p:sp>
        <p:nvSpPr>
          <p:cNvPr id="2" name="Title 1">
            <a:extLst>
              <a:ext uri="{FF2B5EF4-FFF2-40B4-BE49-F238E27FC236}">
                <a16:creationId xmlns:a16="http://schemas.microsoft.com/office/drawing/2014/main" id="{5A805FC7-9129-764D-83B3-29C23BD0C624}"/>
              </a:ext>
            </a:extLst>
          </p:cNvPr>
          <p:cNvSpPr>
            <a:spLocks noGrp="1"/>
          </p:cNvSpPr>
          <p:nvPr>
            <p:ph type="ctrTitle"/>
          </p:nvPr>
        </p:nvSpPr>
        <p:spPr>
          <a:xfrm>
            <a:off x="82859" y="1153572"/>
            <a:ext cx="3804375" cy="4461163"/>
          </a:xfrm>
        </p:spPr>
        <p:txBody>
          <a:bodyPr vert="horz" lIns="121920" tIns="60960" rIns="121920" bIns="60960" rtlCol="0" anchor="ctr">
            <a:normAutofit/>
          </a:bodyPr>
          <a:lstStyle/>
          <a:p>
            <a:pPr defTabSz="1219170"/>
            <a:r>
              <a:rPr lang="en-US" sz="3200" b="1" dirty="0">
                <a:solidFill>
                  <a:srgbClr val="2F5597"/>
                </a:solidFill>
                <a:latin typeface="NYTYN M+ Verlag"/>
              </a:rPr>
              <a:t>BALANCING COMFORT AND SAFETY IN POST-OP PAIN MANAGEMENT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80"/>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en-US" sz="2400" dirty="0">
              <a:solidFill>
                <a:prstClr val="black"/>
              </a:solidFill>
              <a:latin typeface="Calibri" panose="020F0502020204030204"/>
            </a:endParaRPr>
          </a:p>
        </p:txBody>
      </p:sp>
      <p:sp>
        <p:nvSpPr>
          <p:cNvPr id="22" name="TextBox 21">
            <a:extLst>
              <a:ext uri="{FF2B5EF4-FFF2-40B4-BE49-F238E27FC236}">
                <a16:creationId xmlns:a16="http://schemas.microsoft.com/office/drawing/2014/main" id="{A6E6D7A6-48B4-8942-8CDE-556D9D21FEBC}"/>
              </a:ext>
            </a:extLst>
          </p:cNvPr>
          <p:cNvSpPr txBox="1"/>
          <p:nvPr/>
        </p:nvSpPr>
        <p:spPr>
          <a:xfrm>
            <a:off x="1408591" y="674704"/>
            <a:ext cx="184731" cy="461665"/>
          </a:xfrm>
          <a:prstGeom prst="rect">
            <a:avLst/>
          </a:prstGeom>
          <a:solidFill>
            <a:schemeClr val="accent2"/>
          </a:solidFill>
        </p:spPr>
        <p:txBody>
          <a:bodyPr wrap="none" rtlCol="0">
            <a:spAutoFit/>
          </a:bodyPr>
          <a:lstStyle/>
          <a:p>
            <a:pPr defTabSz="1219170"/>
            <a:endParaRPr lang="en-US" sz="2400" dirty="0">
              <a:solidFill>
                <a:prstClr val="black"/>
              </a:solidFill>
              <a:latin typeface="Calibri" panose="020F0502020204030204"/>
            </a:endParaRPr>
          </a:p>
        </p:txBody>
      </p:sp>
      <p:pic>
        <p:nvPicPr>
          <p:cNvPr id="9" name="Content Placeholder 4">
            <a:extLst>
              <a:ext uri="{FF2B5EF4-FFF2-40B4-BE49-F238E27FC236}">
                <a16:creationId xmlns:a16="http://schemas.microsoft.com/office/drawing/2014/main" id="{F288C2D6-C20C-43D5-A6A1-B0D4C9C9183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761921" y="5227067"/>
            <a:ext cx="2299970" cy="775335"/>
          </a:xfrm>
          <a:prstGeom prst="rect">
            <a:avLst/>
          </a:prstGeom>
        </p:spPr>
      </p:pic>
      <p:sp>
        <p:nvSpPr>
          <p:cNvPr id="13" name="TextBox 12">
            <a:extLst>
              <a:ext uri="{FF2B5EF4-FFF2-40B4-BE49-F238E27FC236}">
                <a16:creationId xmlns:a16="http://schemas.microsoft.com/office/drawing/2014/main" id="{7F3B6D56-BD4E-4094-A596-5947713FB6DD}"/>
              </a:ext>
            </a:extLst>
          </p:cNvPr>
          <p:cNvSpPr txBox="1"/>
          <p:nvPr/>
        </p:nvSpPr>
        <p:spPr>
          <a:xfrm>
            <a:off x="7620001" y="4035531"/>
            <a:ext cx="3239588" cy="1477328"/>
          </a:xfrm>
          <a:prstGeom prst="rect">
            <a:avLst/>
          </a:prstGeom>
          <a:noFill/>
        </p:spPr>
        <p:txBody>
          <a:bodyPr wrap="square" rtlCol="0">
            <a:spAutoFit/>
          </a:bodyPr>
          <a:lstStyle/>
          <a:p>
            <a:r>
              <a:rPr lang="en-US" b="1" dirty="0"/>
              <a:t>Sarah Ball, PharmD</a:t>
            </a:r>
            <a:br>
              <a:rPr lang="en-US" b="1" dirty="0"/>
            </a:br>
            <a:r>
              <a:rPr lang="en-US" sz="1800" dirty="0">
                <a:latin typeface="+mj-lt"/>
              </a:rPr>
              <a:t>Research Assistant Professor</a:t>
            </a:r>
          </a:p>
          <a:p>
            <a:r>
              <a:rPr lang="en-US" dirty="0">
                <a:latin typeface="+mj-lt"/>
              </a:rPr>
              <a:t>MUSC General Internal Medicine</a:t>
            </a:r>
            <a:br>
              <a:rPr lang="en-US" dirty="0">
                <a:latin typeface="+mj-lt"/>
              </a:rPr>
            </a:br>
            <a:r>
              <a:rPr lang="en-US" dirty="0">
                <a:latin typeface="+mj-lt"/>
              </a:rPr>
              <a:t>O</a:t>
            </a:r>
            <a:r>
              <a:rPr lang="en-US" sz="1800" dirty="0">
                <a:latin typeface="+mj-lt"/>
              </a:rPr>
              <a:t>ctober 26, 2022</a:t>
            </a:r>
          </a:p>
          <a:p>
            <a:endParaRPr lang="en-US" dirty="0"/>
          </a:p>
        </p:txBody>
      </p:sp>
      <p:pic>
        <p:nvPicPr>
          <p:cNvPr id="4" name="Picture 3">
            <a:extLst>
              <a:ext uri="{FF2B5EF4-FFF2-40B4-BE49-F238E27FC236}">
                <a16:creationId xmlns:a16="http://schemas.microsoft.com/office/drawing/2014/main" id="{76D13F5D-D167-417E-A260-2312F368E0A7}"/>
              </a:ext>
            </a:extLst>
          </p:cNvPr>
          <p:cNvPicPr>
            <a:picLocks noChangeAspect="1"/>
          </p:cNvPicPr>
          <p:nvPr/>
        </p:nvPicPr>
        <p:blipFill>
          <a:blip r:embed="rId4"/>
          <a:stretch>
            <a:fillRect/>
          </a:stretch>
        </p:blipFill>
        <p:spPr>
          <a:xfrm>
            <a:off x="7550402" y="319087"/>
            <a:ext cx="1882814" cy="1341562"/>
          </a:xfrm>
          <a:prstGeom prst="rect">
            <a:avLst/>
          </a:prstGeom>
        </p:spPr>
      </p:pic>
    </p:spTree>
    <p:extLst>
      <p:ext uri="{BB962C8B-B14F-4D97-AF65-F5344CB8AC3E}">
        <p14:creationId xmlns:p14="http://schemas.microsoft.com/office/powerpoint/2010/main" val="2100257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23A87DB-CE8C-466D-BCED-EF4E5B277875}"/>
              </a:ext>
            </a:extLst>
          </p:cNvPr>
          <p:cNvSpPr>
            <a:spLocks noGrp="1"/>
          </p:cNvSpPr>
          <p:nvPr>
            <p:ph type="title"/>
          </p:nvPr>
        </p:nvSpPr>
        <p:spPr>
          <a:xfrm>
            <a:off x="838196" y="79952"/>
            <a:ext cx="10515600" cy="1325563"/>
          </a:xfrm>
        </p:spPr>
        <p:txBody>
          <a:bodyPr>
            <a:normAutofit/>
          </a:bodyPr>
          <a:lstStyle/>
          <a:p>
            <a:pPr algn="ctr"/>
            <a:r>
              <a:rPr lang="en-US" sz="3200" b="1" i="0" u="none" strike="noStrike" baseline="0" dirty="0">
                <a:solidFill>
                  <a:srgbClr val="2F5597"/>
                </a:solidFill>
                <a:latin typeface="NYTYN M+ Verlag"/>
              </a:rPr>
              <a:t>SELECTED PRE-OP SCREENING TOOLS</a:t>
            </a:r>
            <a:endParaRPr lang="en-US" sz="4000" dirty="0">
              <a:solidFill>
                <a:srgbClr val="2F5597"/>
              </a:solidFill>
            </a:endParaRPr>
          </a:p>
        </p:txBody>
      </p:sp>
      <p:pic>
        <p:nvPicPr>
          <p:cNvPr id="12" name="Picture 11">
            <a:extLst>
              <a:ext uri="{FF2B5EF4-FFF2-40B4-BE49-F238E27FC236}">
                <a16:creationId xmlns:a16="http://schemas.microsoft.com/office/drawing/2014/main" id="{417E979D-CD3A-4F35-A032-EE37FFB14AC4}"/>
              </a:ext>
            </a:extLst>
          </p:cNvPr>
          <p:cNvPicPr>
            <a:picLocks noChangeAspect="1"/>
          </p:cNvPicPr>
          <p:nvPr/>
        </p:nvPicPr>
        <p:blipFill>
          <a:blip r:embed="rId3"/>
          <a:stretch>
            <a:fillRect/>
          </a:stretch>
        </p:blipFill>
        <p:spPr>
          <a:xfrm>
            <a:off x="1039419" y="6385649"/>
            <a:ext cx="7173326" cy="238158"/>
          </a:xfrm>
          <a:prstGeom prst="rect">
            <a:avLst/>
          </a:prstGeom>
        </p:spPr>
      </p:pic>
      <p:graphicFrame>
        <p:nvGraphicFramePr>
          <p:cNvPr id="3" name="Table 3">
            <a:extLst>
              <a:ext uri="{FF2B5EF4-FFF2-40B4-BE49-F238E27FC236}">
                <a16:creationId xmlns:a16="http://schemas.microsoft.com/office/drawing/2014/main" id="{28277A69-2D17-4BCB-AA37-9A769709D12D}"/>
              </a:ext>
            </a:extLst>
          </p:cNvPr>
          <p:cNvGraphicFramePr>
            <a:graphicFrameLocks noGrp="1"/>
          </p:cNvGraphicFramePr>
          <p:nvPr>
            <p:extLst>
              <p:ext uri="{D42A27DB-BD31-4B8C-83A1-F6EECF244321}">
                <p14:modId xmlns:p14="http://schemas.microsoft.com/office/powerpoint/2010/main" val="1823064847"/>
              </p:ext>
            </p:extLst>
          </p:nvPr>
        </p:nvGraphicFramePr>
        <p:xfrm>
          <a:off x="1039419" y="1137906"/>
          <a:ext cx="10113153" cy="5074748"/>
        </p:xfrm>
        <a:graphic>
          <a:graphicData uri="http://schemas.openxmlformats.org/drawingml/2006/table">
            <a:tbl>
              <a:tblPr firstRow="1" bandRow="1">
                <a:tableStyleId>{5C22544A-7EE6-4342-B048-85BDC9FD1C3A}</a:tableStyleId>
              </a:tblPr>
              <a:tblGrid>
                <a:gridCol w="3371051">
                  <a:extLst>
                    <a:ext uri="{9D8B030D-6E8A-4147-A177-3AD203B41FA5}">
                      <a16:colId xmlns:a16="http://schemas.microsoft.com/office/drawing/2014/main" val="509612644"/>
                    </a:ext>
                  </a:extLst>
                </a:gridCol>
                <a:gridCol w="3371051">
                  <a:extLst>
                    <a:ext uri="{9D8B030D-6E8A-4147-A177-3AD203B41FA5}">
                      <a16:colId xmlns:a16="http://schemas.microsoft.com/office/drawing/2014/main" val="824653650"/>
                    </a:ext>
                  </a:extLst>
                </a:gridCol>
                <a:gridCol w="3371051">
                  <a:extLst>
                    <a:ext uri="{9D8B030D-6E8A-4147-A177-3AD203B41FA5}">
                      <a16:colId xmlns:a16="http://schemas.microsoft.com/office/drawing/2014/main" val="992271604"/>
                    </a:ext>
                  </a:extLst>
                </a:gridCol>
              </a:tblGrid>
              <a:tr h="546017">
                <a:tc>
                  <a:txBody>
                    <a:bodyPr/>
                    <a:lstStyle/>
                    <a:p>
                      <a:pPr algn="ctr"/>
                      <a:r>
                        <a:rPr lang="en-US" sz="2800" b="1" kern="1200" dirty="0">
                          <a:solidFill>
                            <a:schemeClr val="bg1"/>
                          </a:solidFill>
                          <a:latin typeface="NYTYN M+ Verlag"/>
                          <a:ea typeface="+mj-ea"/>
                          <a:cs typeface="+mj-cs"/>
                        </a:rPr>
                        <a:t>Tool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5597"/>
                    </a:solidFill>
                  </a:tcPr>
                </a:tc>
                <a:tc>
                  <a:txBody>
                    <a:bodyPr/>
                    <a:lstStyle/>
                    <a:p>
                      <a:pPr algn="ctr"/>
                      <a:r>
                        <a:rPr lang="en-US" sz="2400" dirty="0"/>
                        <a:t>Number of Questions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5597"/>
                    </a:solidFill>
                  </a:tcPr>
                </a:tc>
                <a:tc>
                  <a:txBody>
                    <a:bodyPr/>
                    <a:lstStyle/>
                    <a:p>
                      <a:pPr algn="ctr"/>
                      <a:r>
                        <a:rPr lang="en-US" sz="2400" dirty="0"/>
                        <a:t>Time to Completion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5597"/>
                    </a:solidFill>
                  </a:tcPr>
                </a:tc>
                <a:extLst>
                  <a:ext uri="{0D108BD9-81ED-4DB2-BD59-A6C34878D82A}">
                    <a16:rowId xmlns:a16="http://schemas.microsoft.com/office/drawing/2014/main" val="363460933"/>
                  </a:ext>
                </a:extLst>
              </a:tr>
              <a:tr h="481780">
                <a:tc gridSpan="3">
                  <a:txBody>
                    <a:bodyPr/>
                    <a:lstStyle/>
                    <a:p>
                      <a:r>
                        <a:rPr lang="en-US" sz="2400" b="1" dirty="0">
                          <a:solidFill>
                            <a:schemeClr val="accent2">
                              <a:lumMod val="75000"/>
                            </a:schemeClr>
                          </a:solidFill>
                        </a:rPr>
                        <a:t>Substance Use Screenings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194416521"/>
                  </a:ext>
                </a:extLst>
              </a:tr>
              <a:tr h="1252627">
                <a:tc>
                  <a:txBody>
                    <a:bodyPr/>
                    <a:lstStyle/>
                    <a:p>
                      <a:r>
                        <a:rPr lang="en-US" sz="2400" b="1" kern="1200" dirty="0">
                          <a:solidFill>
                            <a:srgbClr val="2F5597"/>
                          </a:solidFill>
                          <a:latin typeface="NYTYN M+ Verlag"/>
                          <a:ea typeface="+mj-ea"/>
                          <a:cs typeface="+mj-cs"/>
                        </a:rPr>
                        <a:t>SC Prescription Drug Monitoring Program (SCRIPTS)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1" kern="1200" dirty="0">
                          <a:solidFill>
                            <a:srgbClr val="2F5597"/>
                          </a:solidFill>
                          <a:latin typeface="NYTYN M+ Verlag"/>
                          <a:ea typeface="+mj-ea"/>
                          <a:cs typeface="+mj-cs"/>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1" kern="1200" dirty="0">
                          <a:solidFill>
                            <a:srgbClr val="2F5597"/>
                          </a:solidFill>
                          <a:latin typeface="NYTYN M+ Verlag"/>
                          <a:ea typeface="+mj-ea"/>
                          <a:cs typeface="+mj-cs"/>
                        </a:rPr>
                        <a:t>1 – 5 minutes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943206"/>
                  </a:ext>
                </a:extLst>
              </a:tr>
              <a:tr h="481780">
                <a:tc>
                  <a:txBody>
                    <a:bodyPr/>
                    <a:lstStyle/>
                    <a:p>
                      <a:r>
                        <a:rPr lang="en-US" sz="2400" b="1" kern="1200" dirty="0">
                          <a:solidFill>
                            <a:srgbClr val="2F5597"/>
                          </a:solidFill>
                          <a:latin typeface="NYTYN M+ Verlag"/>
                          <a:ea typeface="+mj-ea"/>
                          <a:cs typeface="+mj-cs"/>
                        </a:rPr>
                        <a:t>Opioid Risk Tool (ORT)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1" kern="1200" dirty="0">
                          <a:solidFill>
                            <a:srgbClr val="2F5597"/>
                          </a:solidFill>
                          <a:latin typeface="NYTYN M+ Verlag"/>
                          <a:ea typeface="+mj-ea"/>
                          <a:cs typeface="+mj-cs"/>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1" kern="1200" dirty="0">
                          <a:solidFill>
                            <a:srgbClr val="2F5597"/>
                          </a:solidFill>
                          <a:latin typeface="NYTYN M+ Verlag"/>
                          <a:ea typeface="+mj-ea"/>
                          <a:cs typeface="+mj-cs"/>
                        </a:rPr>
                        <a:t>≤ 1 minute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674056"/>
                  </a:ext>
                </a:extLst>
              </a:tr>
              <a:tr h="867204">
                <a:tc>
                  <a:txBody>
                    <a:bodyPr/>
                    <a:lstStyle/>
                    <a:p>
                      <a:r>
                        <a:rPr lang="en-US" sz="2400" b="1" kern="1200" dirty="0">
                          <a:solidFill>
                            <a:srgbClr val="2F5597"/>
                          </a:solidFill>
                          <a:latin typeface="NYTYN M+ Verlag"/>
                          <a:ea typeface="+mj-ea"/>
                          <a:cs typeface="+mj-cs"/>
                        </a:rPr>
                        <a:t>Single-Item Screens (polysubstance)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1" kern="1200" dirty="0">
                          <a:solidFill>
                            <a:srgbClr val="2F5597"/>
                          </a:solidFill>
                          <a:latin typeface="NYTYN M+ Verlag"/>
                          <a:ea typeface="+mj-ea"/>
                          <a:cs typeface="+mj-cs"/>
                        </a:rPr>
                        <a:t>1 (alcohol)</a:t>
                      </a:r>
                    </a:p>
                    <a:p>
                      <a:r>
                        <a:rPr lang="en-US" sz="2400" b="1" kern="1200" dirty="0">
                          <a:solidFill>
                            <a:srgbClr val="2F5597"/>
                          </a:solidFill>
                          <a:latin typeface="NYTYN M+ Verlag"/>
                          <a:ea typeface="+mj-ea"/>
                          <a:cs typeface="+mj-cs"/>
                        </a:rPr>
                        <a:t>1 (drug)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1" kern="1200" dirty="0">
                          <a:solidFill>
                            <a:srgbClr val="2F5597"/>
                          </a:solidFill>
                          <a:latin typeface="NYTYN M+ Verlag"/>
                          <a:ea typeface="+mj-ea"/>
                          <a:cs typeface="+mj-cs"/>
                        </a:rPr>
                        <a:t>&lt; 1 minute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3224133"/>
                  </a:ext>
                </a:extLst>
              </a:tr>
              <a:tr h="481780">
                <a:tc gridSpan="3">
                  <a:txBody>
                    <a:bodyPr/>
                    <a:lstStyle/>
                    <a:p>
                      <a:r>
                        <a:rPr lang="en-US" sz="2400" b="1" dirty="0">
                          <a:solidFill>
                            <a:schemeClr val="accent2">
                              <a:lumMod val="75000"/>
                            </a:schemeClr>
                          </a:solidFill>
                        </a:rPr>
                        <a:t>Psychological Screenings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24966216"/>
                  </a:ext>
                </a:extLst>
              </a:tr>
              <a:tr h="481780">
                <a:tc>
                  <a:txBody>
                    <a:bodyPr/>
                    <a:lstStyle/>
                    <a:p>
                      <a:r>
                        <a:rPr lang="en-US" sz="2400" b="1" kern="1200" dirty="0">
                          <a:solidFill>
                            <a:srgbClr val="2F5597"/>
                          </a:solidFill>
                          <a:latin typeface="NYTYN M+ Verlag"/>
                          <a:ea typeface="+mj-ea"/>
                          <a:cs typeface="+mj-cs"/>
                        </a:rPr>
                        <a:t>PHQ-2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1" kern="1200" dirty="0">
                          <a:solidFill>
                            <a:srgbClr val="2F5597"/>
                          </a:solidFill>
                          <a:latin typeface="NYTYN M+ Verlag"/>
                          <a:ea typeface="+mj-ea"/>
                          <a:cs typeface="+mj-cs"/>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1" kern="1200" dirty="0">
                          <a:solidFill>
                            <a:srgbClr val="2F5597"/>
                          </a:solidFill>
                          <a:latin typeface="NYTYN M+ Verlag"/>
                          <a:ea typeface="+mj-ea"/>
                          <a:cs typeface="+mj-cs"/>
                        </a:rPr>
                        <a:t>&lt; 1 minute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1705819"/>
                  </a:ext>
                </a:extLst>
              </a:tr>
              <a:tr h="481780">
                <a:tc>
                  <a:txBody>
                    <a:bodyPr/>
                    <a:lstStyle/>
                    <a:p>
                      <a:r>
                        <a:rPr lang="en-US" sz="2400" b="1" kern="1200" dirty="0">
                          <a:solidFill>
                            <a:srgbClr val="2F5597"/>
                          </a:solidFill>
                          <a:latin typeface="NYTYN M+ Verlag"/>
                          <a:ea typeface="+mj-ea"/>
                          <a:cs typeface="+mj-cs"/>
                        </a:rPr>
                        <a:t>GAD-2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1" kern="1200" dirty="0">
                          <a:solidFill>
                            <a:srgbClr val="2F5597"/>
                          </a:solidFill>
                          <a:latin typeface="NYTYN M+ Verlag"/>
                          <a:ea typeface="+mj-ea"/>
                          <a:cs typeface="+mj-cs"/>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1" kern="1200" dirty="0">
                          <a:solidFill>
                            <a:srgbClr val="2F5597"/>
                          </a:solidFill>
                          <a:latin typeface="NYTYN M+ Verlag"/>
                          <a:ea typeface="+mj-ea"/>
                          <a:cs typeface="+mj-cs"/>
                        </a:rPr>
                        <a:t>&lt; 1 minute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7555542"/>
                  </a:ext>
                </a:extLst>
              </a:tr>
            </a:tbl>
          </a:graphicData>
        </a:graphic>
      </p:graphicFrame>
    </p:spTree>
    <p:extLst>
      <p:ext uri="{BB962C8B-B14F-4D97-AF65-F5344CB8AC3E}">
        <p14:creationId xmlns:p14="http://schemas.microsoft.com/office/powerpoint/2010/main" val="656898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B6F43-1C98-4CB6-8FC3-A6D1E7254104}"/>
              </a:ext>
            </a:extLst>
          </p:cNvPr>
          <p:cNvSpPr>
            <a:spLocks noGrp="1"/>
          </p:cNvSpPr>
          <p:nvPr>
            <p:ph type="title"/>
          </p:nvPr>
        </p:nvSpPr>
        <p:spPr>
          <a:xfrm>
            <a:off x="185057" y="221433"/>
            <a:ext cx="4909457" cy="1672681"/>
          </a:xfrm>
        </p:spPr>
        <p:txBody>
          <a:bodyPr/>
          <a:lstStyle/>
          <a:p>
            <a:pPr algn="ctr"/>
            <a:r>
              <a:rPr lang="en-US" sz="3200" b="1" dirty="0">
                <a:solidFill>
                  <a:srgbClr val="2F5597"/>
                </a:solidFill>
                <a:latin typeface="NYTYN M+ Verlag"/>
              </a:rPr>
              <a:t>SCRIPTS (PDMP REPORTS) QUICK TIPS AND TRICKS </a:t>
            </a:r>
            <a:br>
              <a:rPr lang="en-US" sz="3200" b="1" dirty="0">
                <a:solidFill>
                  <a:srgbClr val="2F5597"/>
                </a:solidFill>
                <a:latin typeface="NYTYN M+ Verlag"/>
              </a:rPr>
            </a:br>
            <a:r>
              <a:rPr lang="en-US" sz="2400" b="1" dirty="0">
                <a:solidFill>
                  <a:schemeClr val="accent2">
                    <a:lumMod val="75000"/>
                  </a:schemeClr>
                </a:solidFill>
                <a:latin typeface="NYTYN M+ Verlag"/>
              </a:rPr>
              <a:t>http://southcarolina.pmpaware.net </a:t>
            </a:r>
            <a:endParaRPr lang="en-US" sz="3200" b="1" dirty="0">
              <a:solidFill>
                <a:schemeClr val="accent2">
                  <a:lumMod val="75000"/>
                </a:schemeClr>
              </a:solidFill>
              <a:latin typeface="NYTYN M+ Verlag"/>
            </a:endParaRPr>
          </a:p>
        </p:txBody>
      </p:sp>
      <p:pic>
        <p:nvPicPr>
          <p:cNvPr id="4" name="Picture 3">
            <a:extLst>
              <a:ext uri="{FF2B5EF4-FFF2-40B4-BE49-F238E27FC236}">
                <a16:creationId xmlns:a16="http://schemas.microsoft.com/office/drawing/2014/main" id="{BA9882DA-AB3C-48E1-936A-90155277B8A4}"/>
              </a:ext>
            </a:extLst>
          </p:cNvPr>
          <p:cNvPicPr>
            <a:picLocks noChangeAspect="1"/>
          </p:cNvPicPr>
          <p:nvPr/>
        </p:nvPicPr>
        <p:blipFill>
          <a:blip r:embed="rId3"/>
          <a:stretch>
            <a:fillRect/>
          </a:stretch>
        </p:blipFill>
        <p:spPr>
          <a:xfrm>
            <a:off x="5696682" y="0"/>
            <a:ext cx="6495318" cy="6858000"/>
          </a:xfrm>
          <a:prstGeom prst="rect">
            <a:avLst/>
          </a:prstGeom>
        </p:spPr>
      </p:pic>
      <p:pic>
        <p:nvPicPr>
          <p:cNvPr id="8" name="Picture 7">
            <a:extLst>
              <a:ext uri="{FF2B5EF4-FFF2-40B4-BE49-F238E27FC236}">
                <a16:creationId xmlns:a16="http://schemas.microsoft.com/office/drawing/2014/main" id="{2A9FE66C-3B87-4BE5-A238-AF35BE2E6509}"/>
              </a:ext>
            </a:extLst>
          </p:cNvPr>
          <p:cNvPicPr>
            <a:picLocks noChangeAspect="1"/>
          </p:cNvPicPr>
          <p:nvPr/>
        </p:nvPicPr>
        <p:blipFill>
          <a:blip r:embed="rId4"/>
          <a:stretch>
            <a:fillRect/>
          </a:stretch>
        </p:blipFill>
        <p:spPr>
          <a:xfrm>
            <a:off x="299392" y="1894114"/>
            <a:ext cx="4914286" cy="1193651"/>
          </a:xfrm>
          <a:prstGeom prst="rect">
            <a:avLst/>
          </a:prstGeom>
        </p:spPr>
      </p:pic>
      <p:sp>
        <p:nvSpPr>
          <p:cNvPr id="3" name="TextBox 2">
            <a:extLst>
              <a:ext uri="{FF2B5EF4-FFF2-40B4-BE49-F238E27FC236}">
                <a16:creationId xmlns:a16="http://schemas.microsoft.com/office/drawing/2014/main" id="{0C7AB772-D004-4FFD-9E2A-39C18CB41279}"/>
              </a:ext>
            </a:extLst>
          </p:cNvPr>
          <p:cNvSpPr txBox="1"/>
          <p:nvPr/>
        </p:nvSpPr>
        <p:spPr>
          <a:xfrm>
            <a:off x="299392" y="3362325"/>
            <a:ext cx="5206058" cy="3077766"/>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rgbClr val="2F5597"/>
                </a:solidFill>
                <a:cs typeface="Arial" panose="020B0604020202020204" pitchFamily="34" charset="0"/>
              </a:rPr>
              <a:t>Review naloxone administration details </a:t>
            </a:r>
          </a:p>
          <a:p>
            <a:pPr marL="285750" indent="-285750">
              <a:buFont typeface="Arial" panose="020B0604020202020204" pitchFamily="34" charset="0"/>
              <a:buChar char="•"/>
            </a:pPr>
            <a:endParaRPr lang="en-US" dirty="0">
              <a:solidFill>
                <a:srgbClr val="2F5597"/>
              </a:solidFill>
              <a:cs typeface="Arial" panose="020B0604020202020204" pitchFamily="34" charset="0"/>
            </a:endParaRPr>
          </a:p>
          <a:p>
            <a:pPr marL="285750" indent="-285750">
              <a:buFont typeface="Arial" panose="020B0604020202020204" pitchFamily="34" charset="0"/>
              <a:buChar char="•"/>
            </a:pPr>
            <a:r>
              <a:rPr lang="en-US" sz="2400" dirty="0">
                <a:solidFill>
                  <a:srgbClr val="2F5597"/>
                </a:solidFill>
                <a:cs typeface="Arial" panose="020B0604020202020204" pitchFamily="34" charset="0"/>
              </a:rPr>
              <a:t>Review details of individual controlled substance prescriptions </a:t>
            </a:r>
          </a:p>
          <a:p>
            <a:pPr marL="285750" indent="-285750">
              <a:buFont typeface="Arial" panose="020B0604020202020204" pitchFamily="34" charset="0"/>
              <a:buChar char="•"/>
            </a:pPr>
            <a:endParaRPr lang="en-US" dirty="0">
              <a:solidFill>
                <a:srgbClr val="2F5597"/>
              </a:solidFill>
              <a:cs typeface="Arial" panose="020B0604020202020204" pitchFamily="34" charset="0"/>
            </a:endParaRPr>
          </a:p>
          <a:p>
            <a:pPr marL="285750" indent="-285750">
              <a:buFont typeface="Arial" panose="020B0604020202020204" pitchFamily="34" charset="0"/>
              <a:buChar char="•"/>
            </a:pPr>
            <a:r>
              <a:rPr lang="en-US" sz="2400" dirty="0">
                <a:solidFill>
                  <a:srgbClr val="2F5597"/>
                </a:solidFill>
                <a:cs typeface="Arial" panose="020B0604020202020204" pitchFamily="34" charset="0"/>
              </a:rPr>
              <a:t>View opioid use (MME/day) over time</a:t>
            </a:r>
          </a:p>
          <a:p>
            <a:pPr marL="285750" indent="-285750">
              <a:buFont typeface="Arial" panose="020B0604020202020204" pitchFamily="34" charset="0"/>
              <a:buChar char="•"/>
            </a:pPr>
            <a:endParaRPr lang="en-US" sz="2000" dirty="0">
              <a:solidFill>
                <a:srgbClr val="2F5597"/>
              </a:solidFill>
              <a:cs typeface="Arial" panose="020B0604020202020204" pitchFamily="34" charset="0"/>
            </a:endParaRPr>
          </a:p>
          <a:p>
            <a:r>
              <a:rPr lang="en-US" sz="1400" dirty="0">
                <a:solidFill>
                  <a:srgbClr val="2F5597"/>
                </a:solidFill>
                <a:cs typeface="Arial" panose="020B0604020202020204" pitchFamily="34" charset="0"/>
              </a:rPr>
              <a:t>MME/day:  Morphine Milligram equivalent per day</a:t>
            </a:r>
            <a:endParaRPr lang="en-US" sz="1400" dirty="0"/>
          </a:p>
        </p:txBody>
      </p:sp>
    </p:spTree>
    <p:extLst>
      <p:ext uri="{BB962C8B-B14F-4D97-AF65-F5344CB8AC3E}">
        <p14:creationId xmlns:p14="http://schemas.microsoft.com/office/powerpoint/2010/main" val="2750978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08354-3FFE-4F5E-AECA-54958A954E95}"/>
              </a:ext>
            </a:extLst>
          </p:cNvPr>
          <p:cNvSpPr>
            <a:spLocks noGrp="1"/>
          </p:cNvSpPr>
          <p:nvPr>
            <p:ph type="title"/>
          </p:nvPr>
        </p:nvSpPr>
        <p:spPr>
          <a:xfrm>
            <a:off x="838200" y="-138900"/>
            <a:ext cx="10515600" cy="1325563"/>
          </a:xfrm>
        </p:spPr>
        <p:txBody>
          <a:bodyPr/>
          <a:lstStyle/>
          <a:p>
            <a:pPr algn="ctr"/>
            <a:r>
              <a:rPr lang="en-US" sz="3200" b="1" dirty="0">
                <a:solidFill>
                  <a:srgbClr val="2F5597"/>
                </a:solidFill>
                <a:latin typeface="NYTYN M+ Verlag"/>
              </a:rPr>
              <a:t>OPIOID RISK TOOL® (ORT)</a:t>
            </a:r>
          </a:p>
        </p:txBody>
      </p:sp>
      <p:graphicFrame>
        <p:nvGraphicFramePr>
          <p:cNvPr id="6" name="Content Placeholder 7">
            <a:extLst>
              <a:ext uri="{FF2B5EF4-FFF2-40B4-BE49-F238E27FC236}">
                <a16:creationId xmlns:a16="http://schemas.microsoft.com/office/drawing/2014/main" id="{4BE13A76-018C-4E60-A89E-82EA7587CCFC}"/>
              </a:ext>
            </a:extLst>
          </p:cNvPr>
          <p:cNvGraphicFramePr>
            <a:graphicFrameLocks/>
          </p:cNvGraphicFramePr>
          <p:nvPr>
            <p:extLst>
              <p:ext uri="{D42A27DB-BD31-4B8C-83A1-F6EECF244321}">
                <p14:modId xmlns:p14="http://schemas.microsoft.com/office/powerpoint/2010/main" val="4003240269"/>
              </p:ext>
            </p:extLst>
          </p:nvPr>
        </p:nvGraphicFramePr>
        <p:xfrm>
          <a:off x="678051" y="976158"/>
          <a:ext cx="10835898" cy="1310640"/>
        </p:xfrm>
        <a:graphic>
          <a:graphicData uri="http://schemas.openxmlformats.org/drawingml/2006/table">
            <a:tbl>
              <a:tblPr firstRow="1" bandRow="1">
                <a:tableStyleId>{5C22544A-7EE6-4342-B048-85BDC9FD1C3A}</a:tableStyleId>
              </a:tblPr>
              <a:tblGrid>
                <a:gridCol w="4799308">
                  <a:extLst>
                    <a:ext uri="{9D8B030D-6E8A-4147-A177-3AD203B41FA5}">
                      <a16:colId xmlns:a16="http://schemas.microsoft.com/office/drawing/2014/main" val="399565688"/>
                    </a:ext>
                  </a:extLst>
                </a:gridCol>
                <a:gridCol w="2936929">
                  <a:extLst>
                    <a:ext uri="{9D8B030D-6E8A-4147-A177-3AD203B41FA5}">
                      <a16:colId xmlns:a16="http://schemas.microsoft.com/office/drawing/2014/main" val="1444510161"/>
                    </a:ext>
                  </a:extLst>
                </a:gridCol>
                <a:gridCol w="3099661">
                  <a:extLst>
                    <a:ext uri="{9D8B030D-6E8A-4147-A177-3AD203B41FA5}">
                      <a16:colId xmlns:a16="http://schemas.microsoft.com/office/drawing/2014/main" val="2176040244"/>
                    </a:ext>
                  </a:extLst>
                </a:gridCol>
              </a:tblGrid>
              <a:tr h="236655">
                <a:tc>
                  <a:txBody>
                    <a:bodyPr/>
                    <a:lstStyle/>
                    <a:p>
                      <a:pPr algn="ctr"/>
                      <a:r>
                        <a:rPr lang="en-US" sz="2000" b="1" kern="1200" dirty="0">
                          <a:solidFill>
                            <a:schemeClr val="bg1"/>
                          </a:solidFill>
                          <a:latin typeface="NYTYN M+ Verlag"/>
                          <a:ea typeface="+mj-ea"/>
                          <a:cs typeface="+mj-cs"/>
                        </a:rPr>
                        <a:t>Description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2F5597"/>
                    </a:solidFill>
                  </a:tcPr>
                </a:tc>
                <a:tc>
                  <a:txBody>
                    <a:bodyPr/>
                    <a:lstStyle/>
                    <a:p>
                      <a:pPr algn="ctr"/>
                      <a:r>
                        <a:rPr lang="en-US" sz="2000" b="1" kern="1200" dirty="0">
                          <a:solidFill>
                            <a:schemeClr val="bg1"/>
                          </a:solidFill>
                          <a:latin typeface="NYTYN M+ Verlag"/>
                          <a:ea typeface="+mj-ea"/>
                          <a:cs typeface="+mj-cs"/>
                        </a:rPr>
                        <a:t>Number of Questions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2F5597"/>
                    </a:solidFill>
                  </a:tcPr>
                </a:tc>
                <a:tc>
                  <a:txBody>
                    <a:bodyPr/>
                    <a:lstStyle/>
                    <a:p>
                      <a:pPr algn="ctr"/>
                      <a:r>
                        <a:rPr lang="en-US" sz="2000" b="1" kern="1200" dirty="0">
                          <a:solidFill>
                            <a:schemeClr val="bg1"/>
                          </a:solidFill>
                          <a:latin typeface="NYTYN M+ Verlag"/>
                          <a:ea typeface="+mj-ea"/>
                          <a:cs typeface="+mj-cs"/>
                        </a:rPr>
                        <a:t>Time to Completion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2F5597"/>
                    </a:solidFill>
                  </a:tcPr>
                </a:tc>
                <a:extLst>
                  <a:ext uri="{0D108BD9-81ED-4DB2-BD59-A6C34878D82A}">
                    <a16:rowId xmlns:a16="http://schemas.microsoft.com/office/drawing/2014/main" val="659097759"/>
                  </a:ext>
                </a:extLst>
              </a:tr>
              <a:tr h="580879">
                <a:tc>
                  <a:txBody>
                    <a:bodyPr/>
                    <a:lstStyle/>
                    <a:p>
                      <a:pPr algn="l"/>
                      <a:r>
                        <a:rPr lang="en-US" sz="1800" b="1" kern="1200" dirty="0">
                          <a:solidFill>
                            <a:srgbClr val="2F5597"/>
                          </a:solidFill>
                          <a:latin typeface="NYTYN M+ Verlag"/>
                          <a:ea typeface="+mj-ea"/>
                          <a:cs typeface="+mj-cs"/>
                        </a:rPr>
                        <a:t>Brief patient self-assessment validated in primary care to help predict the relative risk of opioid misuse and abuse </a:t>
                      </a:r>
                    </a:p>
                  </a:txBody>
                  <a:tcPr anchor="ctr">
                    <a:lnL w="12700" cap="flat" cmpd="sng" algn="ctr">
                      <a:solidFill>
                        <a:srgbClr val="2F5597"/>
                      </a:solidFill>
                      <a:prstDash val="solid"/>
                      <a:round/>
                      <a:headEnd type="none" w="med" len="med"/>
                      <a:tailEnd type="none" w="med" len="med"/>
                    </a:lnL>
                    <a:lnR w="12700" cap="flat" cmpd="sng" algn="ctr">
                      <a:solidFill>
                        <a:srgbClr val="2F5597"/>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2F559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kern="1200" dirty="0">
                          <a:solidFill>
                            <a:srgbClr val="2F5597"/>
                          </a:solidFill>
                          <a:latin typeface="NYTYN M+ Verlag"/>
                          <a:ea typeface="+mj-ea"/>
                          <a:cs typeface="+mj-cs"/>
                        </a:rPr>
                        <a:t>10</a:t>
                      </a:r>
                    </a:p>
                  </a:txBody>
                  <a:tcPr anchor="ctr">
                    <a:lnL w="12700" cap="flat" cmpd="sng" algn="ctr">
                      <a:solidFill>
                        <a:srgbClr val="2F5597"/>
                      </a:solidFill>
                      <a:prstDash val="solid"/>
                      <a:round/>
                      <a:headEnd type="none" w="med" len="med"/>
                      <a:tailEnd type="none" w="med" len="med"/>
                    </a:lnL>
                    <a:lnR w="12700" cap="flat" cmpd="sng" algn="ctr">
                      <a:solidFill>
                        <a:srgbClr val="2F5597"/>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2F559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kern="1200" dirty="0">
                          <a:solidFill>
                            <a:srgbClr val="2F5597"/>
                          </a:solidFill>
                          <a:latin typeface="NYTYN M+ Verlag"/>
                          <a:ea typeface="+mj-ea"/>
                          <a:cs typeface="+mj-cs"/>
                        </a:rPr>
                        <a:t>≤ 1 minute</a:t>
                      </a:r>
                    </a:p>
                  </a:txBody>
                  <a:tcPr anchor="ctr">
                    <a:lnL w="12700" cap="flat" cmpd="sng" algn="ctr">
                      <a:solidFill>
                        <a:srgbClr val="2F5597"/>
                      </a:solidFill>
                      <a:prstDash val="solid"/>
                      <a:round/>
                      <a:headEnd type="none" w="med" len="med"/>
                      <a:tailEnd type="none" w="med" len="med"/>
                    </a:lnL>
                    <a:lnR w="12700" cap="flat" cmpd="sng" algn="ctr">
                      <a:solidFill>
                        <a:srgbClr val="2F5597"/>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2F559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4940485"/>
                  </a:ext>
                </a:extLst>
              </a:tr>
            </a:tbl>
          </a:graphicData>
        </a:graphic>
      </p:graphicFrame>
      <p:pic>
        <p:nvPicPr>
          <p:cNvPr id="7" name="Content Placeholder 3">
            <a:extLst>
              <a:ext uri="{FF2B5EF4-FFF2-40B4-BE49-F238E27FC236}">
                <a16:creationId xmlns:a16="http://schemas.microsoft.com/office/drawing/2014/main" id="{9E2834C0-EC51-4148-B12F-DD8ACDC16A47}"/>
              </a:ext>
            </a:extLst>
          </p:cNvPr>
          <p:cNvPicPr>
            <a:picLocks noChangeAspect="1"/>
          </p:cNvPicPr>
          <p:nvPr/>
        </p:nvPicPr>
        <p:blipFill rotWithShape="1">
          <a:blip r:embed="rId3"/>
          <a:srcRect t="19810"/>
          <a:stretch/>
        </p:blipFill>
        <p:spPr>
          <a:xfrm>
            <a:off x="1194421" y="2372489"/>
            <a:ext cx="6181940" cy="4485511"/>
          </a:xfrm>
          <a:prstGeom prst="rect">
            <a:avLst/>
          </a:prstGeom>
        </p:spPr>
      </p:pic>
      <p:sp>
        <p:nvSpPr>
          <p:cNvPr id="9" name="TextBox 8">
            <a:extLst>
              <a:ext uri="{FF2B5EF4-FFF2-40B4-BE49-F238E27FC236}">
                <a16:creationId xmlns:a16="http://schemas.microsoft.com/office/drawing/2014/main" id="{1B7F779B-4EA4-4D36-BFB4-643BFF16A1B6}"/>
              </a:ext>
            </a:extLst>
          </p:cNvPr>
          <p:cNvSpPr txBox="1"/>
          <p:nvPr/>
        </p:nvSpPr>
        <p:spPr>
          <a:xfrm>
            <a:off x="5594522" y="3473016"/>
            <a:ext cx="6098058" cy="1815882"/>
          </a:xfrm>
          <a:prstGeom prst="rect">
            <a:avLst/>
          </a:prstGeom>
          <a:noFill/>
        </p:spPr>
        <p:txBody>
          <a:bodyPr wrap="square">
            <a:spAutoFit/>
          </a:bodyPr>
          <a:lstStyle/>
          <a:p>
            <a:pPr algn="ctr"/>
            <a:r>
              <a:rPr lang="en-US" sz="2800" b="1" dirty="0">
                <a:solidFill>
                  <a:schemeClr val="accent2">
                    <a:lumMod val="75000"/>
                  </a:schemeClr>
                </a:solidFill>
                <a:sym typeface="Symbol" panose="05050102010706020507" pitchFamily="18" charset="2"/>
              </a:rPr>
              <a:t>Scoring:</a:t>
            </a:r>
          </a:p>
          <a:p>
            <a:pPr algn="ctr"/>
            <a:r>
              <a:rPr lang="en-US" sz="2800" b="1" dirty="0">
                <a:solidFill>
                  <a:schemeClr val="accent2">
                    <a:lumMod val="75000"/>
                  </a:schemeClr>
                </a:solidFill>
                <a:sym typeface="Symbol" panose="05050102010706020507" pitchFamily="18" charset="2"/>
              </a:rPr>
              <a:t> 3: </a:t>
            </a:r>
            <a:r>
              <a:rPr lang="en-US" sz="2800" dirty="0">
                <a:solidFill>
                  <a:schemeClr val="accent2">
                    <a:lumMod val="75000"/>
                  </a:schemeClr>
                </a:solidFill>
                <a:sym typeface="Symbol" panose="05050102010706020507" pitchFamily="18" charset="2"/>
              </a:rPr>
              <a:t>Low Risk</a:t>
            </a:r>
          </a:p>
          <a:p>
            <a:pPr algn="ctr"/>
            <a:r>
              <a:rPr lang="en-US" sz="2800" b="1" dirty="0">
                <a:solidFill>
                  <a:schemeClr val="accent2">
                    <a:lumMod val="75000"/>
                  </a:schemeClr>
                </a:solidFill>
                <a:sym typeface="Symbol" panose="05050102010706020507" pitchFamily="18" charset="2"/>
              </a:rPr>
              <a:t>4 – 7: </a:t>
            </a:r>
            <a:r>
              <a:rPr lang="en-US" sz="2800" dirty="0">
                <a:solidFill>
                  <a:schemeClr val="accent2">
                    <a:lumMod val="75000"/>
                  </a:schemeClr>
                </a:solidFill>
                <a:sym typeface="Symbol" panose="05050102010706020507" pitchFamily="18" charset="2"/>
              </a:rPr>
              <a:t>Moderate Risk</a:t>
            </a:r>
          </a:p>
          <a:p>
            <a:pPr algn="ctr"/>
            <a:r>
              <a:rPr lang="en-US" sz="2800" b="1" dirty="0">
                <a:solidFill>
                  <a:schemeClr val="accent2">
                    <a:lumMod val="75000"/>
                  </a:schemeClr>
                </a:solidFill>
                <a:sym typeface="Symbol" panose="05050102010706020507" pitchFamily="18" charset="2"/>
              </a:rPr>
              <a:t> 8: </a:t>
            </a:r>
            <a:r>
              <a:rPr lang="en-US" sz="2800" dirty="0">
                <a:solidFill>
                  <a:schemeClr val="accent2">
                    <a:lumMod val="75000"/>
                  </a:schemeClr>
                </a:solidFill>
                <a:sym typeface="Symbol" panose="05050102010706020507" pitchFamily="18" charset="2"/>
              </a:rPr>
              <a:t>High Risk</a:t>
            </a:r>
          </a:p>
        </p:txBody>
      </p:sp>
      <p:sp>
        <p:nvSpPr>
          <p:cNvPr id="3" name="TextBox 2">
            <a:extLst>
              <a:ext uri="{FF2B5EF4-FFF2-40B4-BE49-F238E27FC236}">
                <a16:creationId xmlns:a16="http://schemas.microsoft.com/office/drawing/2014/main" id="{9BF1B093-9EB2-469C-8AE9-8D164BA2B49E}"/>
              </a:ext>
            </a:extLst>
          </p:cNvPr>
          <p:cNvSpPr txBox="1"/>
          <p:nvPr/>
        </p:nvSpPr>
        <p:spPr>
          <a:xfrm>
            <a:off x="6609139" y="6504972"/>
            <a:ext cx="3773347" cy="523220"/>
          </a:xfrm>
          <a:prstGeom prst="rect">
            <a:avLst/>
          </a:prstGeom>
          <a:noFill/>
        </p:spPr>
        <p:txBody>
          <a:bodyPr wrap="square" rtlCol="0">
            <a:spAutoFit/>
          </a:bodyPr>
          <a:lstStyle/>
          <a:p>
            <a:r>
              <a:rPr lang="en-US" sz="1400" dirty="0">
                <a:effectLst/>
                <a:latin typeface="Calibri" panose="020F0502020204030204" pitchFamily="34" charset="0"/>
                <a:ea typeface="Calibri" panose="020F0502020204030204" pitchFamily="34" charset="0"/>
                <a:cs typeface="Times New Roman" panose="02020603050405020304" pitchFamily="18" charset="0"/>
              </a:rPr>
              <a:t>Webster and Webster. </a:t>
            </a:r>
            <a:r>
              <a:rPr lang="en-US" sz="1400" i="1" dirty="0">
                <a:effectLst/>
                <a:latin typeface="Calibri" panose="020F0502020204030204" pitchFamily="34" charset="0"/>
                <a:ea typeface="Calibri" panose="020F0502020204030204" pitchFamily="34" charset="0"/>
                <a:cs typeface="Times New Roman" panose="02020603050405020304" pitchFamily="18" charset="0"/>
              </a:rPr>
              <a:t>Pain Med </a:t>
            </a:r>
            <a:r>
              <a:rPr lang="en-US" sz="1400" dirty="0">
                <a:effectLst/>
                <a:latin typeface="Calibri" panose="020F0502020204030204" pitchFamily="34" charset="0"/>
                <a:ea typeface="Calibri" panose="020F0502020204030204" pitchFamily="34" charset="0"/>
                <a:cs typeface="Times New Roman" panose="02020603050405020304" pitchFamily="18" charset="0"/>
              </a:rPr>
              <a:t>2005</a:t>
            </a:r>
          </a:p>
          <a:p>
            <a:endParaRPr lang="en-US" sz="1400" dirty="0"/>
          </a:p>
        </p:txBody>
      </p:sp>
    </p:spTree>
    <p:extLst>
      <p:ext uri="{BB962C8B-B14F-4D97-AF65-F5344CB8AC3E}">
        <p14:creationId xmlns:p14="http://schemas.microsoft.com/office/powerpoint/2010/main" val="227421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082FE2F-E8A7-4340-BA9C-11338C5F3394}"/>
              </a:ext>
            </a:extLst>
          </p:cNvPr>
          <p:cNvSpPr/>
          <p:nvPr/>
        </p:nvSpPr>
        <p:spPr>
          <a:xfrm>
            <a:off x="383061" y="2881673"/>
            <a:ext cx="7755924" cy="370447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A2D396-2C17-4926-8052-32B80418A116}"/>
              </a:ext>
            </a:extLst>
          </p:cNvPr>
          <p:cNvSpPr>
            <a:spLocks noGrp="1"/>
          </p:cNvSpPr>
          <p:nvPr>
            <p:ph type="title"/>
          </p:nvPr>
        </p:nvSpPr>
        <p:spPr>
          <a:xfrm>
            <a:off x="838200" y="171115"/>
            <a:ext cx="10515600" cy="1325563"/>
          </a:xfrm>
        </p:spPr>
        <p:txBody>
          <a:bodyPr/>
          <a:lstStyle/>
          <a:p>
            <a:pPr algn="ctr"/>
            <a:r>
              <a:rPr lang="en-US" sz="3200" b="1" dirty="0">
                <a:solidFill>
                  <a:srgbClr val="2F5597"/>
                </a:solidFill>
                <a:latin typeface="NYTYN M+ Verlag"/>
              </a:rPr>
              <a:t>SINGLE-ITEM SCREEN</a:t>
            </a:r>
          </a:p>
        </p:txBody>
      </p:sp>
      <p:graphicFrame>
        <p:nvGraphicFramePr>
          <p:cNvPr id="4" name="Table 3">
            <a:extLst>
              <a:ext uri="{FF2B5EF4-FFF2-40B4-BE49-F238E27FC236}">
                <a16:creationId xmlns:a16="http://schemas.microsoft.com/office/drawing/2014/main" id="{95FC87E0-92A9-4006-ACD4-02F55784112F}"/>
              </a:ext>
            </a:extLst>
          </p:cNvPr>
          <p:cNvGraphicFramePr>
            <a:graphicFrameLocks noGrp="1"/>
          </p:cNvGraphicFramePr>
          <p:nvPr>
            <p:extLst>
              <p:ext uri="{D42A27DB-BD31-4B8C-83A1-F6EECF244321}">
                <p14:modId xmlns:p14="http://schemas.microsoft.com/office/powerpoint/2010/main" val="908832724"/>
              </p:ext>
            </p:extLst>
          </p:nvPr>
        </p:nvGraphicFramePr>
        <p:xfrm>
          <a:off x="2018270" y="1385736"/>
          <a:ext cx="7755924" cy="1036320"/>
        </p:xfrm>
        <a:graphic>
          <a:graphicData uri="http://schemas.openxmlformats.org/drawingml/2006/table">
            <a:tbl>
              <a:tblPr firstRow="1" bandRow="1">
                <a:tableStyleId>{5C22544A-7EE6-4342-B048-85BDC9FD1C3A}</a:tableStyleId>
              </a:tblPr>
              <a:tblGrid>
                <a:gridCol w="2701712">
                  <a:extLst>
                    <a:ext uri="{9D8B030D-6E8A-4147-A177-3AD203B41FA5}">
                      <a16:colId xmlns:a16="http://schemas.microsoft.com/office/drawing/2014/main" val="3955998859"/>
                    </a:ext>
                  </a:extLst>
                </a:gridCol>
                <a:gridCol w="2527106">
                  <a:extLst>
                    <a:ext uri="{9D8B030D-6E8A-4147-A177-3AD203B41FA5}">
                      <a16:colId xmlns:a16="http://schemas.microsoft.com/office/drawing/2014/main" val="3680151044"/>
                    </a:ext>
                  </a:extLst>
                </a:gridCol>
                <a:gridCol w="2527106">
                  <a:extLst>
                    <a:ext uri="{9D8B030D-6E8A-4147-A177-3AD203B41FA5}">
                      <a16:colId xmlns:a16="http://schemas.microsoft.com/office/drawing/2014/main" val="2782416594"/>
                    </a:ext>
                  </a:extLst>
                </a:gridCol>
              </a:tblGrid>
              <a:tr h="370840">
                <a:tc>
                  <a:txBody>
                    <a:bodyPr/>
                    <a:lstStyle/>
                    <a:p>
                      <a:pPr algn="ctr"/>
                      <a:r>
                        <a:rPr lang="en-US" sz="2000" b="1" kern="1200" dirty="0">
                          <a:solidFill>
                            <a:schemeClr val="bg1"/>
                          </a:solidFill>
                          <a:latin typeface="NYTYN M+ Verlag"/>
                          <a:ea typeface="+mj-ea"/>
                          <a:cs typeface="+mj-cs"/>
                        </a:rPr>
                        <a:t>Tool</a:t>
                      </a:r>
                    </a:p>
                  </a:txBody>
                  <a:tcPr>
                    <a:lnB w="12700" cap="flat" cmpd="sng" algn="ctr">
                      <a:solidFill>
                        <a:srgbClr val="2F5597"/>
                      </a:solidFill>
                      <a:prstDash val="solid"/>
                      <a:round/>
                      <a:headEnd type="none" w="med" len="med"/>
                      <a:tailEnd type="none" w="med" len="med"/>
                    </a:lnB>
                    <a:solidFill>
                      <a:srgbClr val="2F5597"/>
                    </a:solidFill>
                  </a:tcPr>
                </a:tc>
                <a:tc>
                  <a:txBody>
                    <a:bodyPr/>
                    <a:lstStyle/>
                    <a:p>
                      <a:pPr algn="ctr"/>
                      <a:r>
                        <a:rPr lang="en-US" sz="2000" b="1" kern="1200" dirty="0">
                          <a:solidFill>
                            <a:schemeClr val="bg1"/>
                          </a:solidFill>
                          <a:latin typeface="NYTYN M+ Verlag"/>
                          <a:ea typeface="+mj-ea"/>
                          <a:cs typeface="+mj-cs"/>
                        </a:rPr>
                        <a:t>Number of Questions</a:t>
                      </a:r>
                    </a:p>
                  </a:txBody>
                  <a:tcPr>
                    <a:lnB w="12700" cap="flat" cmpd="sng" algn="ctr">
                      <a:solidFill>
                        <a:srgbClr val="2F5597"/>
                      </a:solidFill>
                      <a:prstDash val="solid"/>
                      <a:round/>
                      <a:headEnd type="none" w="med" len="med"/>
                      <a:tailEnd type="none" w="med" len="med"/>
                    </a:lnB>
                    <a:solidFill>
                      <a:srgbClr val="2F5597"/>
                    </a:solidFill>
                  </a:tcPr>
                </a:tc>
                <a:tc>
                  <a:txBody>
                    <a:bodyPr/>
                    <a:lstStyle/>
                    <a:p>
                      <a:pPr algn="ctr"/>
                      <a:r>
                        <a:rPr lang="en-US" sz="2000" b="1" kern="1200" dirty="0">
                          <a:solidFill>
                            <a:schemeClr val="bg1"/>
                          </a:solidFill>
                          <a:latin typeface="NYTYN M+ Verlag"/>
                          <a:ea typeface="+mj-ea"/>
                          <a:cs typeface="+mj-cs"/>
                        </a:rPr>
                        <a:t>Time to Completion </a:t>
                      </a:r>
                    </a:p>
                  </a:txBody>
                  <a:tcPr>
                    <a:lnB w="12700" cap="flat" cmpd="sng" algn="ctr">
                      <a:solidFill>
                        <a:srgbClr val="2F5597"/>
                      </a:solidFill>
                      <a:prstDash val="solid"/>
                      <a:round/>
                      <a:headEnd type="none" w="med" len="med"/>
                      <a:tailEnd type="none" w="med" len="med"/>
                    </a:lnB>
                    <a:solidFill>
                      <a:srgbClr val="2F5597"/>
                    </a:solidFill>
                  </a:tcPr>
                </a:tc>
                <a:extLst>
                  <a:ext uri="{0D108BD9-81ED-4DB2-BD59-A6C34878D82A}">
                    <a16:rowId xmlns:a16="http://schemas.microsoft.com/office/drawing/2014/main" val="726620739"/>
                  </a:ext>
                </a:extLst>
              </a:tr>
              <a:tr h="370840">
                <a:tc>
                  <a:txBody>
                    <a:bodyPr/>
                    <a:lstStyle/>
                    <a:p>
                      <a:r>
                        <a:rPr lang="en-US" sz="1800" b="1" kern="1200" dirty="0">
                          <a:solidFill>
                            <a:srgbClr val="2F5597"/>
                          </a:solidFill>
                          <a:latin typeface="NYTYN M+ Verlag"/>
                          <a:ea typeface="+mj-ea"/>
                          <a:cs typeface="+mj-cs"/>
                        </a:rPr>
                        <a:t>Single-Item Screen</a:t>
                      </a:r>
                    </a:p>
                  </a:txBody>
                  <a:tcPr>
                    <a:lnL w="12700" cap="flat" cmpd="sng" algn="ctr">
                      <a:solidFill>
                        <a:srgbClr val="2F5597"/>
                      </a:solidFill>
                      <a:prstDash val="solid"/>
                      <a:round/>
                      <a:headEnd type="none" w="med" len="med"/>
                      <a:tailEnd type="none" w="med" len="med"/>
                    </a:lnL>
                    <a:lnR w="12700" cap="flat" cmpd="sng" algn="ctr">
                      <a:solidFill>
                        <a:srgbClr val="2F5597"/>
                      </a:solidFill>
                      <a:prstDash val="solid"/>
                      <a:round/>
                      <a:headEnd type="none" w="med" len="med"/>
                      <a:tailEnd type="none" w="med" len="med"/>
                    </a:lnR>
                    <a:lnT w="12700" cap="flat" cmpd="sng" algn="ctr">
                      <a:solidFill>
                        <a:srgbClr val="2F5597"/>
                      </a:solidFill>
                      <a:prstDash val="solid"/>
                      <a:round/>
                      <a:headEnd type="none" w="med" len="med"/>
                      <a:tailEnd type="none" w="med" len="med"/>
                    </a:lnT>
                    <a:lnB w="12700" cap="flat" cmpd="sng" algn="ctr">
                      <a:solidFill>
                        <a:srgbClr val="2F5597"/>
                      </a:solidFill>
                      <a:prstDash val="solid"/>
                      <a:round/>
                      <a:headEnd type="none" w="med" len="med"/>
                      <a:tailEnd type="none" w="med" len="med"/>
                    </a:lnB>
                    <a:noFill/>
                  </a:tcPr>
                </a:tc>
                <a:tc>
                  <a:txBody>
                    <a:bodyPr/>
                    <a:lstStyle/>
                    <a:p>
                      <a:r>
                        <a:rPr lang="en-US" sz="1800" b="1" kern="1200" dirty="0">
                          <a:solidFill>
                            <a:srgbClr val="2F5597"/>
                          </a:solidFill>
                          <a:latin typeface="NYTYN M+ Verlag"/>
                          <a:ea typeface="+mj-ea"/>
                          <a:cs typeface="+mj-cs"/>
                        </a:rPr>
                        <a:t>1 (alcohol)</a:t>
                      </a:r>
                    </a:p>
                    <a:p>
                      <a:r>
                        <a:rPr lang="en-US" sz="1800" b="1" kern="1200" dirty="0">
                          <a:solidFill>
                            <a:srgbClr val="2F5597"/>
                          </a:solidFill>
                          <a:latin typeface="NYTYN M+ Verlag"/>
                          <a:ea typeface="+mj-ea"/>
                          <a:cs typeface="+mj-cs"/>
                        </a:rPr>
                        <a:t>1 (drug)</a:t>
                      </a:r>
                    </a:p>
                  </a:txBody>
                  <a:tcPr>
                    <a:lnL w="12700" cap="flat" cmpd="sng" algn="ctr">
                      <a:solidFill>
                        <a:srgbClr val="2F5597"/>
                      </a:solidFill>
                      <a:prstDash val="solid"/>
                      <a:round/>
                      <a:headEnd type="none" w="med" len="med"/>
                      <a:tailEnd type="none" w="med" len="med"/>
                    </a:lnL>
                    <a:lnR w="12700" cap="flat" cmpd="sng" algn="ctr">
                      <a:solidFill>
                        <a:srgbClr val="2F5597"/>
                      </a:solidFill>
                      <a:prstDash val="solid"/>
                      <a:round/>
                      <a:headEnd type="none" w="med" len="med"/>
                      <a:tailEnd type="none" w="med" len="med"/>
                    </a:lnR>
                    <a:lnT w="12700" cap="flat" cmpd="sng" algn="ctr">
                      <a:solidFill>
                        <a:srgbClr val="2F5597"/>
                      </a:solidFill>
                      <a:prstDash val="solid"/>
                      <a:round/>
                      <a:headEnd type="none" w="med" len="med"/>
                      <a:tailEnd type="none" w="med" len="med"/>
                    </a:lnT>
                    <a:lnB w="12700" cap="flat" cmpd="sng" algn="ctr">
                      <a:solidFill>
                        <a:srgbClr val="2F5597"/>
                      </a:solidFill>
                      <a:prstDash val="solid"/>
                      <a:round/>
                      <a:headEnd type="none" w="med" len="med"/>
                      <a:tailEnd type="none" w="med" len="med"/>
                    </a:lnB>
                    <a:noFill/>
                  </a:tcPr>
                </a:tc>
                <a:tc>
                  <a:txBody>
                    <a:bodyPr/>
                    <a:lstStyle/>
                    <a:p>
                      <a:r>
                        <a:rPr lang="en-US" sz="1800" b="1" kern="1200" dirty="0">
                          <a:solidFill>
                            <a:srgbClr val="2F5597"/>
                          </a:solidFill>
                          <a:latin typeface="NYTYN M+ Verlag"/>
                          <a:ea typeface="+mj-ea"/>
                          <a:cs typeface="+mj-cs"/>
                        </a:rPr>
                        <a:t>&lt; 1 minute</a:t>
                      </a:r>
                    </a:p>
                  </a:txBody>
                  <a:tcPr>
                    <a:lnL w="12700" cap="flat" cmpd="sng" algn="ctr">
                      <a:solidFill>
                        <a:srgbClr val="2F5597"/>
                      </a:solidFill>
                      <a:prstDash val="solid"/>
                      <a:round/>
                      <a:headEnd type="none" w="med" len="med"/>
                      <a:tailEnd type="none" w="med" len="med"/>
                    </a:lnL>
                    <a:lnR w="12700" cap="flat" cmpd="sng" algn="ctr">
                      <a:solidFill>
                        <a:srgbClr val="2F5597"/>
                      </a:solidFill>
                      <a:prstDash val="solid"/>
                      <a:round/>
                      <a:headEnd type="none" w="med" len="med"/>
                      <a:tailEnd type="none" w="med" len="med"/>
                    </a:lnR>
                    <a:lnT w="12700" cap="flat" cmpd="sng" algn="ctr">
                      <a:solidFill>
                        <a:srgbClr val="2F5597"/>
                      </a:solidFill>
                      <a:prstDash val="solid"/>
                      <a:round/>
                      <a:headEnd type="none" w="med" len="med"/>
                      <a:tailEnd type="none" w="med" len="med"/>
                    </a:lnT>
                    <a:lnB w="12700" cap="flat" cmpd="sng" algn="ctr">
                      <a:solidFill>
                        <a:srgbClr val="2F5597"/>
                      </a:solidFill>
                      <a:prstDash val="solid"/>
                      <a:round/>
                      <a:headEnd type="none" w="med" len="med"/>
                      <a:tailEnd type="none" w="med" len="med"/>
                    </a:lnB>
                    <a:noFill/>
                  </a:tcPr>
                </a:tc>
                <a:extLst>
                  <a:ext uri="{0D108BD9-81ED-4DB2-BD59-A6C34878D82A}">
                    <a16:rowId xmlns:a16="http://schemas.microsoft.com/office/drawing/2014/main" val="1346656057"/>
                  </a:ext>
                </a:extLst>
              </a:tr>
            </a:tbl>
          </a:graphicData>
        </a:graphic>
      </p:graphicFrame>
      <p:sp>
        <p:nvSpPr>
          <p:cNvPr id="6" name="TextBox 5">
            <a:extLst>
              <a:ext uri="{FF2B5EF4-FFF2-40B4-BE49-F238E27FC236}">
                <a16:creationId xmlns:a16="http://schemas.microsoft.com/office/drawing/2014/main" id="{C5CED408-3763-4EF1-A2D5-B8F152D9C2DE}"/>
              </a:ext>
            </a:extLst>
          </p:cNvPr>
          <p:cNvSpPr txBox="1"/>
          <p:nvPr/>
        </p:nvSpPr>
        <p:spPr>
          <a:xfrm>
            <a:off x="924314" y="3113547"/>
            <a:ext cx="7599404" cy="2677656"/>
          </a:xfrm>
          <a:prstGeom prst="rect">
            <a:avLst/>
          </a:prstGeom>
          <a:noFill/>
        </p:spPr>
        <p:txBody>
          <a:bodyPr wrap="square">
            <a:spAutoFit/>
          </a:bodyPr>
          <a:lstStyle/>
          <a:p>
            <a:pPr marL="457200" indent="-457200">
              <a:buFont typeface="Arial" panose="020B0604020202020204" pitchFamily="34" charset="0"/>
              <a:buChar char="•"/>
            </a:pPr>
            <a:r>
              <a:rPr lang="en-US" sz="2400" b="1" dirty="0">
                <a:cs typeface="Arial" panose="020B0604020202020204" pitchFamily="34" charset="0"/>
              </a:rPr>
              <a:t>How many times in the past year have you had 5 (male) / 4 (female) or more drinks in a day?</a:t>
            </a:r>
          </a:p>
          <a:p>
            <a:pPr algn="ctr"/>
            <a:endParaRPr lang="en-US" sz="2400" b="1" dirty="0">
              <a:cs typeface="Arial" panose="020B0604020202020204" pitchFamily="34" charset="0"/>
            </a:endParaRPr>
          </a:p>
          <a:p>
            <a:pPr marL="457200" indent="-457200">
              <a:buFont typeface="Arial" panose="020B0604020202020204" pitchFamily="34" charset="0"/>
              <a:buChar char="•"/>
            </a:pPr>
            <a:r>
              <a:rPr lang="en-US" sz="2400" b="1" dirty="0">
                <a:cs typeface="Arial" panose="020B0604020202020204" pitchFamily="34" charset="0"/>
              </a:rPr>
              <a:t>How many times in the past year have you used an illegal drug or prescription medication for non-medical reasons (for example, because of the experience or feeling it caused)?</a:t>
            </a:r>
          </a:p>
        </p:txBody>
      </p:sp>
      <p:sp>
        <p:nvSpPr>
          <p:cNvPr id="8" name="TextBox 7">
            <a:extLst>
              <a:ext uri="{FF2B5EF4-FFF2-40B4-BE49-F238E27FC236}">
                <a16:creationId xmlns:a16="http://schemas.microsoft.com/office/drawing/2014/main" id="{CD6B265E-2ECF-45BE-9E4B-688EE9B1F57E}"/>
              </a:ext>
            </a:extLst>
          </p:cNvPr>
          <p:cNvSpPr txBox="1"/>
          <p:nvPr/>
        </p:nvSpPr>
        <p:spPr>
          <a:xfrm>
            <a:off x="6620997" y="2841698"/>
            <a:ext cx="6098058" cy="1354217"/>
          </a:xfrm>
          <a:prstGeom prst="rect">
            <a:avLst/>
          </a:prstGeom>
          <a:noFill/>
        </p:spPr>
        <p:txBody>
          <a:bodyPr wrap="square">
            <a:spAutoFit/>
          </a:bodyPr>
          <a:lstStyle/>
          <a:p>
            <a:pPr algn="ctr"/>
            <a:r>
              <a:rPr lang="en-US" sz="2800" b="1" dirty="0">
                <a:solidFill>
                  <a:schemeClr val="accent2">
                    <a:lumMod val="75000"/>
                  </a:schemeClr>
                </a:solidFill>
              </a:rPr>
              <a:t>Scoring: </a:t>
            </a:r>
          </a:p>
          <a:p>
            <a:pPr algn="ctr"/>
            <a:endParaRPr lang="en-US" sz="800" b="1" dirty="0">
              <a:solidFill>
                <a:schemeClr val="accent2">
                  <a:lumMod val="75000"/>
                </a:schemeClr>
              </a:solidFill>
            </a:endParaRPr>
          </a:p>
          <a:p>
            <a:pPr algn="ctr"/>
            <a:r>
              <a:rPr lang="en-US" sz="2800" b="1" dirty="0">
                <a:solidFill>
                  <a:schemeClr val="accent2">
                    <a:lumMod val="75000"/>
                  </a:schemeClr>
                </a:solidFill>
              </a:rPr>
              <a:t>&gt; 0: </a:t>
            </a:r>
            <a:r>
              <a:rPr lang="en-US" sz="2800" dirty="0">
                <a:solidFill>
                  <a:schemeClr val="accent2">
                    <a:lumMod val="75000"/>
                  </a:schemeClr>
                </a:solidFill>
              </a:rPr>
              <a:t>Positive</a:t>
            </a:r>
          </a:p>
          <a:p>
            <a:pPr algn="ctr"/>
            <a:r>
              <a:rPr lang="en-US" dirty="0">
                <a:solidFill>
                  <a:schemeClr val="tx1"/>
                </a:solidFill>
                <a:latin typeface="Calibri" panose="020F0502020204030204" pitchFamily="34" charset="0"/>
                <a:cs typeface="Calibri" panose="020F0502020204030204" pitchFamily="34" charset="0"/>
              </a:rPr>
              <a:t> </a:t>
            </a:r>
          </a:p>
        </p:txBody>
      </p:sp>
      <p:sp>
        <p:nvSpPr>
          <p:cNvPr id="7" name="TextBox 6">
            <a:extLst>
              <a:ext uri="{FF2B5EF4-FFF2-40B4-BE49-F238E27FC236}">
                <a16:creationId xmlns:a16="http://schemas.microsoft.com/office/drawing/2014/main" id="{60FD62EC-732B-4BF3-9F31-AD8AEBD864AF}"/>
              </a:ext>
            </a:extLst>
          </p:cNvPr>
          <p:cNvSpPr txBox="1"/>
          <p:nvPr/>
        </p:nvSpPr>
        <p:spPr>
          <a:xfrm>
            <a:off x="6573923" y="4241158"/>
            <a:ext cx="6098058" cy="1231106"/>
          </a:xfrm>
          <a:prstGeom prst="rect">
            <a:avLst/>
          </a:prstGeom>
          <a:noFill/>
        </p:spPr>
        <p:txBody>
          <a:bodyPr wrap="square">
            <a:spAutoFit/>
          </a:bodyPr>
          <a:lstStyle/>
          <a:p>
            <a:pPr algn="ctr"/>
            <a:r>
              <a:rPr lang="en-US" sz="2800" b="1" dirty="0">
                <a:solidFill>
                  <a:schemeClr val="accent2">
                    <a:lumMod val="75000"/>
                  </a:schemeClr>
                </a:solidFill>
                <a:latin typeface="NYTYN M+ Verlag"/>
              </a:rPr>
              <a:t> </a:t>
            </a:r>
          </a:p>
          <a:p>
            <a:pPr algn="ctr"/>
            <a:r>
              <a:rPr lang="en-US" sz="2800" b="1" dirty="0">
                <a:solidFill>
                  <a:schemeClr val="accent2">
                    <a:lumMod val="75000"/>
                  </a:schemeClr>
                </a:solidFill>
              </a:rPr>
              <a:t>&gt; 0: </a:t>
            </a:r>
            <a:r>
              <a:rPr lang="en-US" sz="2800" dirty="0">
                <a:solidFill>
                  <a:schemeClr val="accent2">
                    <a:lumMod val="75000"/>
                  </a:schemeClr>
                </a:solidFill>
              </a:rPr>
              <a:t>Positive</a:t>
            </a:r>
          </a:p>
          <a:p>
            <a:pPr algn="ctr"/>
            <a:r>
              <a:rPr lang="en-US" dirty="0">
                <a:solidFill>
                  <a:schemeClr val="tx1"/>
                </a:solidFill>
                <a:latin typeface="Calibri" panose="020F0502020204030204" pitchFamily="34" charset="0"/>
                <a:cs typeface="Calibri" panose="020F0502020204030204" pitchFamily="34" charset="0"/>
              </a:rPr>
              <a:t> </a:t>
            </a:r>
          </a:p>
        </p:txBody>
      </p:sp>
      <p:sp>
        <p:nvSpPr>
          <p:cNvPr id="5" name="TextBox 4">
            <a:extLst>
              <a:ext uri="{FF2B5EF4-FFF2-40B4-BE49-F238E27FC236}">
                <a16:creationId xmlns:a16="http://schemas.microsoft.com/office/drawing/2014/main" id="{99871068-1ED8-474A-AE57-446E4C041F8E}"/>
              </a:ext>
            </a:extLst>
          </p:cNvPr>
          <p:cNvSpPr txBox="1"/>
          <p:nvPr/>
        </p:nvSpPr>
        <p:spPr>
          <a:xfrm>
            <a:off x="1034967" y="6293763"/>
            <a:ext cx="5875116" cy="584775"/>
          </a:xfrm>
          <a:prstGeom prst="rect">
            <a:avLst/>
          </a:prstGeom>
          <a:noFill/>
        </p:spPr>
        <p:txBody>
          <a:bodyPr wrap="square" rtlCol="0">
            <a:spAutoFit/>
          </a:bodyPr>
          <a:lstStyle/>
          <a:p>
            <a:r>
              <a:rPr lang="en-US" sz="1400" dirty="0">
                <a:solidFill>
                  <a:srgbClr val="212121"/>
                </a:solidFill>
                <a:effectLst/>
                <a:ea typeface="Times New Roman" panose="02020603050405020304" pitchFamily="18" charset="0"/>
                <a:cs typeface="Times New Roman" panose="02020603050405020304" pitchFamily="18" charset="0"/>
              </a:rPr>
              <a:t>Smith et al. </a:t>
            </a:r>
            <a:r>
              <a:rPr lang="en-US" sz="1400" i="1" dirty="0">
                <a:solidFill>
                  <a:srgbClr val="212121"/>
                </a:solidFill>
                <a:effectLst/>
                <a:ea typeface="Times New Roman" panose="02020603050405020304" pitchFamily="18" charset="0"/>
                <a:cs typeface="Times New Roman" panose="02020603050405020304" pitchFamily="18" charset="0"/>
              </a:rPr>
              <a:t>Drug Alcohol Depend</a:t>
            </a:r>
            <a:r>
              <a:rPr lang="en-US" sz="1400" dirty="0">
                <a:solidFill>
                  <a:srgbClr val="212121"/>
                </a:solidFill>
                <a:effectLst/>
                <a:ea typeface="Times New Roman" panose="02020603050405020304" pitchFamily="18" charset="0"/>
                <a:cs typeface="Times New Roman" panose="02020603050405020304" pitchFamily="18" charset="0"/>
              </a:rPr>
              <a:t> 2014</a:t>
            </a:r>
            <a:endParaRPr lang="en-US" sz="1400" dirty="0">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744785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AB454-EF53-4E0B-927E-66090A2B75D6}"/>
              </a:ext>
            </a:extLst>
          </p:cNvPr>
          <p:cNvSpPr>
            <a:spLocks noGrp="1"/>
          </p:cNvSpPr>
          <p:nvPr>
            <p:ph type="title"/>
          </p:nvPr>
        </p:nvSpPr>
        <p:spPr>
          <a:xfrm>
            <a:off x="838200" y="216844"/>
            <a:ext cx="10515600" cy="1325563"/>
          </a:xfrm>
        </p:spPr>
        <p:txBody>
          <a:bodyPr/>
          <a:lstStyle/>
          <a:p>
            <a:pPr algn="ctr"/>
            <a:r>
              <a:rPr lang="en-US" sz="3200" b="1" dirty="0">
                <a:solidFill>
                  <a:srgbClr val="2F5597"/>
                </a:solidFill>
                <a:latin typeface="NYTYN M+ Verlag"/>
              </a:rPr>
              <a:t>PATIENT HEALTH QUESTIONNAIRE-2</a:t>
            </a:r>
          </a:p>
        </p:txBody>
      </p:sp>
      <p:graphicFrame>
        <p:nvGraphicFramePr>
          <p:cNvPr id="4" name="Content Placeholder 7">
            <a:extLst>
              <a:ext uri="{FF2B5EF4-FFF2-40B4-BE49-F238E27FC236}">
                <a16:creationId xmlns:a16="http://schemas.microsoft.com/office/drawing/2014/main" id="{47C1986B-9851-47B4-BB2F-0A5FAA3E991D}"/>
              </a:ext>
            </a:extLst>
          </p:cNvPr>
          <p:cNvGraphicFramePr>
            <a:graphicFrameLocks/>
          </p:cNvGraphicFramePr>
          <p:nvPr>
            <p:extLst>
              <p:ext uri="{D42A27DB-BD31-4B8C-83A1-F6EECF244321}">
                <p14:modId xmlns:p14="http://schemas.microsoft.com/office/powerpoint/2010/main" val="3292200444"/>
              </p:ext>
            </p:extLst>
          </p:nvPr>
        </p:nvGraphicFramePr>
        <p:xfrm>
          <a:off x="678051" y="1396288"/>
          <a:ext cx="10835898" cy="1036320"/>
        </p:xfrm>
        <a:graphic>
          <a:graphicData uri="http://schemas.openxmlformats.org/drawingml/2006/table">
            <a:tbl>
              <a:tblPr firstRow="1" bandRow="1">
                <a:tableStyleId>{5C22544A-7EE6-4342-B048-85BDC9FD1C3A}</a:tableStyleId>
              </a:tblPr>
              <a:tblGrid>
                <a:gridCol w="4799308">
                  <a:extLst>
                    <a:ext uri="{9D8B030D-6E8A-4147-A177-3AD203B41FA5}">
                      <a16:colId xmlns:a16="http://schemas.microsoft.com/office/drawing/2014/main" val="399565688"/>
                    </a:ext>
                  </a:extLst>
                </a:gridCol>
                <a:gridCol w="2936929">
                  <a:extLst>
                    <a:ext uri="{9D8B030D-6E8A-4147-A177-3AD203B41FA5}">
                      <a16:colId xmlns:a16="http://schemas.microsoft.com/office/drawing/2014/main" val="1444510161"/>
                    </a:ext>
                  </a:extLst>
                </a:gridCol>
                <a:gridCol w="3099661">
                  <a:extLst>
                    <a:ext uri="{9D8B030D-6E8A-4147-A177-3AD203B41FA5}">
                      <a16:colId xmlns:a16="http://schemas.microsoft.com/office/drawing/2014/main" val="2176040244"/>
                    </a:ext>
                  </a:extLst>
                </a:gridCol>
              </a:tblGrid>
              <a:tr h="236655">
                <a:tc>
                  <a:txBody>
                    <a:bodyPr/>
                    <a:lstStyle/>
                    <a:p>
                      <a:pPr algn="ctr"/>
                      <a:r>
                        <a:rPr lang="en-US" sz="2000" b="1" kern="1200" dirty="0">
                          <a:solidFill>
                            <a:schemeClr val="bg1"/>
                          </a:solidFill>
                          <a:latin typeface="NYTYN M+ Verlag"/>
                          <a:ea typeface="+mj-ea"/>
                          <a:cs typeface="+mj-cs"/>
                        </a:rPr>
                        <a:t>Description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2F5597"/>
                    </a:solidFill>
                  </a:tcPr>
                </a:tc>
                <a:tc>
                  <a:txBody>
                    <a:bodyPr/>
                    <a:lstStyle/>
                    <a:p>
                      <a:pPr algn="ctr"/>
                      <a:r>
                        <a:rPr lang="en-US" sz="2000" b="1" kern="1200" dirty="0">
                          <a:solidFill>
                            <a:schemeClr val="bg1"/>
                          </a:solidFill>
                          <a:latin typeface="NYTYN M+ Verlag"/>
                          <a:ea typeface="+mj-ea"/>
                          <a:cs typeface="+mj-cs"/>
                        </a:rPr>
                        <a:t>Number of Questions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2F5597"/>
                    </a:solidFill>
                  </a:tcPr>
                </a:tc>
                <a:tc>
                  <a:txBody>
                    <a:bodyPr/>
                    <a:lstStyle/>
                    <a:p>
                      <a:pPr algn="ctr"/>
                      <a:r>
                        <a:rPr lang="en-US" sz="2000" b="1" kern="1200" dirty="0">
                          <a:solidFill>
                            <a:schemeClr val="bg1"/>
                          </a:solidFill>
                          <a:latin typeface="NYTYN M+ Verlag"/>
                          <a:ea typeface="+mj-ea"/>
                          <a:cs typeface="+mj-cs"/>
                        </a:rPr>
                        <a:t>Time to Completion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2F5597"/>
                    </a:solidFill>
                  </a:tcPr>
                </a:tc>
                <a:extLst>
                  <a:ext uri="{0D108BD9-81ED-4DB2-BD59-A6C34878D82A}">
                    <a16:rowId xmlns:a16="http://schemas.microsoft.com/office/drawing/2014/main" val="659097759"/>
                  </a:ext>
                </a:extLst>
              </a:tr>
              <a:tr h="580879">
                <a:tc>
                  <a:txBody>
                    <a:bodyPr/>
                    <a:lstStyle/>
                    <a:p>
                      <a:pPr algn="l"/>
                      <a:r>
                        <a:rPr lang="en-US" sz="1800" b="1" kern="1200" dirty="0">
                          <a:solidFill>
                            <a:srgbClr val="2F5597"/>
                          </a:solidFill>
                          <a:latin typeface="NYTYN M+ Verlag"/>
                          <a:ea typeface="+mj-ea"/>
                          <a:cs typeface="+mj-cs"/>
                        </a:rPr>
                        <a:t>Initial depression screen validated for use in primary care (first 2 questions of PHQ-9)</a:t>
                      </a:r>
                    </a:p>
                  </a:txBody>
                  <a:tcPr anchor="ctr">
                    <a:lnL w="12700" cap="flat" cmpd="sng" algn="ctr">
                      <a:solidFill>
                        <a:srgbClr val="2F5597"/>
                      </a:solidFill>
                      <a:prstDash val="solid"/>
                      <a:round/>
                      <a:headEnd type="none" w="med" len="med"/>
                      <a:tailEnd type="none" w="med" len="med"/>
                    </a:lnL>
                    <a:lnR w="12700" cap="flat" cmpd="sng" algn="ctr">
                      <a:solidFill>
                        <a:srgbClr val="2F5597"/>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2F559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kern="1200" dirty="0">
                          <a:solidFill>
                            <a:srgbClr val="2F5597"/>
                          </a:solidFill>
                          <a:latin typeface="NYTYN M+ Verlag"/>
                          <a:ea typeface="+mj-ea"/>
                          <a:cs typeface="+mj-cs"/>
                        </a:rPr>
                        <a:t>2</a:t>
                      </a:r>
                    </a:p>
                  </a:txBody>
                  <a:tcPr anchor="ctr">
                    <a:lnL w="12700" cap="flat" cmpd="sng" algn="ctr">
                      <a:solidFill>
                        <a:srgbClr val="2F5597"/>
                      </a:solidFill>
                      <a:prstDash val="solid"/>
                      <a:round/>
                      <a:headEnd type="none" w="med" len="med"/>
                      <a:tailEnd type="none" w="med" len="med"/>
                    </a:lnL>
                    <a:lnR w="12700" cap="flat" cmpd="sng" algn="ctr">
                      <a:solidFill>
                        <a:srgbClr val="2F5597"/>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2F559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kern="1200" dirty="0">
                          <a:solidFill>
                            <a:srgbClr val="2F5597"/>
                          </a:solidFill>
                          <a:latin typeface="NYTYN M+ Verlag"/>
                          <a:ea typeface="+mj-ea"/>
                          <a:cs typeface="+mj-cs"/>
                        </a:rPr>
                        <a:t>&lt; 1 minute</a:t>
                      </a:r>
                    </a:p>
                  </a:txBody>
                  <a:tcPr anchor="ctr">
                    <a:lnL w="12700" cap="flat" cmpd="sng" algn="ctr">
                      <a:solidFill>
                        <a:srgbClr val="2F5597"/>
                      </a:solidFill>
                      <a:prstDash val="solid"/>
                      <a:round/>
                      <a:headEnd type="none" w="med" len="med"/>
                      <a:tailEnd type="none" w="med" len="med"/>
                    </a:lnL>
                    <a:lnR w="12700" cap="flat" cmpd="sng" algn="ctr">
                      <a:solidFill>
                        <a:srgbClr val="2F5597"/>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2F559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4940485"/>
                  </a:ext>
                </a:extLst>
              </a:tr>
            </a:tbl>
          </a:graphicData>
        </a:graphic>
      </p:graphicFrame>
      <p:pic>
        <p:nvPicPr>
          <p:cNvPr id="5" name="Content Placeholder 5">
            <a:extLst>
              <a:ext uri="{FF2B5EF4-FFF2-40B4-BE49-F238E27FC236}">
                <a16:creationId xmlns:a16="http://schemas.microsoft.com/office/drawing/2014/main" id="{4105DEBA-73A6-424F-8D51-407D8609A64A}"/>
              </a:ext>
            </a:extLst>
          </p:cNvPr>
          <p:cNvPicPr>
            <a:picLocks noGrp="1" noChangeAspect="1"/>
          </p:cNvPicPr>
          <p:nvPr>
            <p:ph idx="1"/>
          </p:nvPr>
        </p:nvPicPr>
        <p:blipFill>
          <a:blip r:embed="rId3"/>
          <a:stretch>
            <a:fillRect/>
          </a:stretch>
        </p:blipFill>
        <p:spPr>
          <a:xfrm>
            <a:off x="678051" y="2721851"/>
            <a:ext cx="6419850" cy="3714750"/>
          </a:xfrm>
          <a:prstGeom prst="rect">
            <a:avLst/>
          </a:prstGeom>
        </p:spPr>
      </p:pic>
      <p:sp>
        <p:nvSpPr>
          <p:cNvPr id="7" name="TextBox 6">
            <a:extLst>
              <a:ext uri="{FF2B5EF4-FFF2-40B4-BE49-F238E27FC236}">
                <a16:creationId xmlns:a16="http://schemas.microsoft.com/office/drawing/2014/main" id="{4C77B109-4E11-4395-9E24-E22D8B87FA06}"/>
              </a:ext>
            </a:extLst>
          </p:cNvPr>
          <p:cNvSpPr txBox="1"/>
          <p:nvPr/>
        </p:nvSpPr>
        <p:spPr>
          <a:xfrm>
            <a:off x="7470689" y="3502063"/>
            <a:ext cx="3883111" cy="1815882"/>
          </a:xfrm>
          <a:prstGeom prst="rect">
            <a:avLst/>
          </a:prstGeom>
          <a:noFill/>
        </p:spPr>
        <p:txBody>
          <a:bodyPr wrap="square">
            <a:spAutoFit/>
          </a:bodyPr>
          <a:lstStyle/>
          <a:p>
            <a:pPr algn="ctr"/>
            <a:r>
              <a:rPr lang="en-US" sz="2800" b="1" dirty="0">
                <a:solidFill>
                  <a:schemeClr val="accent2">
                    <a:lumMod val="75000"/>
                  </a:schemeClr>
                </a:solidFill>
                <a:sym typeface="Symbol" panose="05050102010706020507" pitchFamily="18" charset="2"/>
              </a:rPr>
              <a:t>Scoring:</a:t>
            </a:r>
          </a:p>
          <a:p>
            <a:pPr algn="ctr"/>
            <a:r>
              <a:rPr lang="en-US" sz="2800" b="1" dirty="0">
                <a:solidFill>
                  <a:schemeClr val="accent2">
                    <a:lumMod val="75000"/>
                  </a:schemeClr>
                </a:solidFill>
                <a:sym typeface="Symbol" panose="05050102010706020507" pitchFamily="18" charset="2"/>
              </a:rPr>
              <a:t>≥ 3: </a:t>
            </a:r>
            <a:r>
              <a:rPr lang="en-US" sz="2800" dirty="0">
                <a:solidFill>
                  <a:schemeClr val="accent2">
                    <a:lumMod val="75000"/>
                  </a:schemeClr>
                </a:solidFill>
                <a:sym typeface="Symbol" panose="05050102010706020507" pitchFamily="18" charset="2"/>
              </a:rPr>
              <a:t>Warrants further depression evaluation with PHQ-9</a:t>
            </a:r>
            <a:endParaRPr lang="en-US" sz="2800" dirty="0">
              <a:solidFill>
                <a:schemeClr val="accent2">
                  <a:lumMod val="75000"/>
                </a:schemeClr>
              </a:solidFill>
            </a:endParaRPr>
          </a:p>
        </p:txBody>
      </p:sp>
      <p:sp>
        <p:nvSpPr>
          <p:cNvPr id="3" name="TextBox 2">
            <a:extLst>
              <a:ext uri="{FF2B5EF4-FFF2-40B4-BE49-F238E27FC236}">
                <a16:creationId xmlns:a16="http://schemas.microsoft.com/office/drawing/2014/main" id="{02EC5967-DB6B-4393-82F4-AACBD0FBD632}"/>
              </a:ext>
            </a:extLst>
          </p:cNvPr>
          <p:cNvSpPr txBox="1"/>
          <p:nvPr/>
        </p:nvSpPr>
        <p:spPr>
          <a:xfrm>
            <a:off x="816951" y="6436601"/>
            <a:ext cx="3581433" cy="584775"/>
          </a:xfrm>
          <a:prstGeom prst="rect">
            <a:avLst/>
          </a:prstGeom>
          <a:noFill/>
        </p:spPr>
        <p:txBody>
          <a:bodyPr wrap="square" rtlCol="0">
            <a:spAutoFit/>
          </a:bodyPr>
          <a:lstStyle/>
          <a:p>
            <a:r>
              <a:rPr lang="en-US" sz="1400" dirty="0" err="1">
                <a:effectLst/>
                <a:latin typeface="Calibri" panose="020F0502020204030204" pitchFamily="34" charset="0"/>
                <a:ea typeface="Calibri" panose="020F0502020204030204" pitchFamily="34" charset="0"/>
                <a:cs typeface="Times New Roman" panose="02020603050405020304" pitchFamily="18" charset="0"/>
              </a:rPr>
              <a:t>Korenke</a:t>
            </a:r>
            <a:r>
              <a:rPr lang="en-US" sz="1400" dirty="0">
                <a:effectLst/>
                <a:latin typeface="Calibri" panose="020F0502020204030204" pitchFamily="34" charset="0"/>
                <a:ea typeface="Calibri" panose="020F0502020204030204" pitchFamily="34" charset="0"/>
                <a:cs typeface="Times New Roman" panose="02020603050405020304" pitchFamily="18" charset="0"/>
              </a:rPr>
              <a:t> et al. </a:t>
            </a:r>
            <a:r>
              <a:rPr lang="en-US" sz="1400" i="1" dirty="0">
                <a:effectLst/>
                <a:latin typeface="Calibri" panose="020F0502020204030204" pitchFamily="34" charset="0"/>
                <a:ea typeface="Calibri" panose="020F0502020204030204" pitchFamily="34" charset="0"/>
                <a:cs typeface="Times New Roman" panose="02020603050405020304" pitchFamily="18" charset="0"/>
              </a:rPr>
              <a:t>Med Care</a:t>
            </a:r>
            <a:r>
              <a:rPr lang="en-US" sz="1400" dirty="0">
                <a:effectLst/>
                <a:latin typeface="Calibri" panose="020F0502020204030204" pitchFamily="34" charset="0"/>
                <a:ea typeface="Calibri" panose="020F0502020204030204" pitchFamily="34" charset="0"/>
                <a:cs typeface="Times New Roman" panose="02020603050405020304" pitchFamily="18" charset="0"/>
              </a:rPr>
              <a:t> 2003</a:t>
            </a:r>
          </a:p>
          <a:p>
            <a:endParaRPr lang="en-US" dirty="0"/>
          </a:p>
        </p:txBody>
      </p:sp>
    </p:spTree>
    <p:extLst>
      <p:ext uri="{BB962C8B-B14F-4D97-AF65-F5344CB8AC3E}">
        <p14:creationId xmlns:p14="http://schemas.microsoft.com/office/powerpoint/2010/main" val="250689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DBB31-A74A-411E-8574-3C5A8F5723BC}"/>
              </a:ext>
            </a:extLst>
          </p:cNvPr>
          <p:cNvSpPr>
            <a:spLocks noGrp="1"/>
          </p:cNvSpPr>
          <p:nvPr>
            <p:ph type="title"/>
          </p:nvPr>
        </p:nvSpPr>
        <p:spPr>
          <a:xfrm>
            <a:off x="838200" y="131281"/>
            <a:ext cx="10515600" cy="1325563"/>
          </a:xfrm>
        </p:spPr>
        <p:txBody>
          <a:bodyPr/>
          <a:lstStyle/>
          <a:p>
            <a:pPr algn="ctr"/>
            <a:r>
              <a:rPr lang="en-US" sz="3200" b="1" dirty="0">
                <a:solidFill>
                  <a:srgbClr val="2F5597"/>
                </a:solidFill>
                <a:latin typeface="NYTYN M+ Verlag"/>
              </a:rPr>
              <a:t>GENERALIZED ANXIETY DISORDER 2-ITEM (GAD-2) </a:t>
            </a:r>
          </a:p>
        </p:txBody>
      </p:sp>
      <p:graphicFrame>
        <p:nvGraphicFramePr>
          <p:cNvPr id="6" name="Content Placeholder 7">
            <a:extLst>
              <a:ext uri="{FF2B5EF4-FFF2-40B4-BE49-F238E27FC236}">
                <a16:creationId xmlns:a16="http://schemas.microsoft.com/office/drawing/2014/main" id="{DFA24695-9DDA-4D3A-8346-3385428C6BBC}"/>
              </a:ext>
            </a:extLst>
          </p:cNvPr>
          <p:cNvGraphicFramePr>
            <a:graphicFrameLocks/>
          </p:cNvGraphicFramePr>
          <p:nvPr>
            <p:extLst>
              <p:ext uri="{D42A27DB-BD31-4B8C-83A1-F6EECF244321}">
                <p14:modId xmlns:p14="http://schemas.microsoft.com/office/powerpoint/2010/main" val="2206420137"/>
              </p:ext>
            </p:extLst>
          </p:nvPr>
        </p:nvGraphicFramePr>
        <p:xfrm>
          <a:off x="678051" y="1222663"/>
          <a:ext cx="10835898" cy="1036320"/>
        </p:xfrm>
        <a:graphic>
          <a:graphicData uri="http://schemas.openxmlformats.org/drawingml/2006/table">
            <a:tbl>
              <a:tblPr firstRow="1" bandRow="1">
                <a:tableStyleId>{5C22544A-7EE6-4342-B048-85BDC9FD1C3A}</a:tableStyleId>
              </a:tblPr>
              <a:tblGrid>
                <a:gridCol w="4799308">
                  <a:extLst>
                    <a:ext uri="{9D8B030D-6E8A-4147-A177-3AD203B41FA5}">
                      <a16:colId xmlns:a16="http://schemas.microsoft.com/office/drawing/2014/main" val="399565688"/>
                    </a:ext>
                  </a:extLst>
                </a:gridCol>
                <a:gridCol w="2936929">
                  <a:extLst>
                    <a:ext uri="{9D8B030D-6E8A-4147-A177-3AD203B41FA5}">
                      <a16:colId xmlns:a16="http://schemas.microsoft.com/office/drawing/2014/main" val="1444510161"/>
                    </a:ext>
                  </a:extLst>
                </a:gridCol>
                <a:gridCol w="3099661">
                  <a:extLst>
                    <a:ext uri="{9D8B030D-6E8A-4147-A177-3AD203B41FA5}">
                      <a16:colId xmlns:a16="http://schemas.microsoft.com/office/drawing/2014/main" val="2176040244"/>
                    </a:ext>
                  </a:extLst>
                </a:gridCol>
              </a:tblGrid>
              <a:tr h="236655">
                <a:tc>
                  <a:txBody>
                    <a:bodyPr/>
                    <a:lstStyle/>
                    <a:p>
                      <a:pPr algn="ctr"/>
                      <a:r>
                        <a:rPr lang="en-US" sz="2000" b="1" kern="1200" dirty="0">
                          <a:solidFill>
                            <a:schemeClr val="bg1"/>
                          </a:solidFill>
                          <a:latin typeface="NYTYN M+ Verlag"/>
                          <a:ea typeface="+mj-ea"/>
                          <a:cs typeface="+mj-cs"/>
                        </a:rPr>
                        <a:t>Description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2F5597"/>
                    </a:solidFill>
                  </a:tcPr>
                </a:tc>
                <a:tc>
                  <a:txBody>
                    <a:bodyPr/>
                    <a:lstStyle/>
                    <a:p>
                      <a:pPr algn="ctr"/>
                      <a:r>
                        <a:rPr lang="en-US" sz="2000" b="1" kern="1200" dirty="0">
                          <a:solidFill>
                            <a:schemeClr val="bg1"/>
                          </a:solidFill>
                          <a:latin typeface="NYTYN M+ Verlag"/>
                          <a:ea typeface="+mj-ea"/>
                          <a:cs typeface="+mj-cs"/>
                        </a:rPr>
                        <a:t>Number of Questions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2F5597"/>
                    </a:solidFill>
                  </a:tcPr>
                </a:tc>
                <a:tc>
                  <a:txBody>
                    <a:bodyPr/>
                    <a:lstStyle/>
                    <a:p>
                      <a:pPr algn="ctr"/>
                      <a:r>
                        <a:rPr lang="en-US" sz="2000" b="1" kern="1200" dirty="0">
                          <a:solidFill>
                            <a:schemeClr val="bg1"/>
                          </a:solidFill>
                          <a:latin typeface="NYTYN M+ Verlag"/>
                          <a:ea typeface="+mj-ea"/>
                          <a:cs typeface="+mj-cs"/>
                        </a:rPr>
                        <a:t>Time to Completion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2F5597"/>
                    </a:solidFill>
                  </a:tcPr>
                </a:tc>
                <a:extLst>
                  <a:ext uri="{0D108BD9-81ED-4DB2-BD59-A6C34878D82A}">
                    <a16:rowId xmlns:a16="http://schemas.microsoft.com/office/drawing/2014/main" val="659097759"/>
                  </a:ext>
                </a:extLst>
              </a:tr>
              <a:tr h="5808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rgbClr val="2F5597"/>
                          </a:solidFill>
                          <a:latin typeface="NYTYN M+ Verlag"/>
                          <a:ea typeface="+mj-ea"/>
                          <a:cs typeface="+mj-cs"/>
                        </a:rPr>
                        <a:t>Initial generalized anxiety disorder screen (first 2 questions of GAD-7)</a:t>
                      </a:r>
                      <a:r>
                        <a:rPr lang="en-US" sz="1800" b="0" i="0" u="none" strike="noStrike" kern="1200" baseline="0" dirty="0">
                          <a:solidFill>
                            <a:schemeClr val="dk1"/>
                          </a:solidFill>
                          <a:latin typeface="+mn-lt"/>
                          <a:ea typeface="+mn-ea"/>
                          <a:cs typeface="+mn-cs"/>
                        </a:rPr>
                        <a:t>	</a:t>
                      </a:r>
                      <a:endParaRPr lang="en-US" sz="1800" b="1" kern="1200" dirty="0">
                        <a:solidFill>
                          <a:srgbClr val="2F5597"/>
                        </a:solidFill>
                        <a:latin typeface="NYTYN M+ Verlag"/>
                        <a:ea typeface="+mj-ea"/>
                        <a:cs typeface="+mj-cs"/>
                      </a:endParaRPr>
                    </a:p>
                  </a:txBody>
                  <a:tcPr anchor="ctr">
                    <a:lnL w="12700" cap="flat" cmpd="sng" algn="ctr">
                      <a:solidFill>
                        <a:srgbClr val="2F5597"/>
                      </a:solidFill>
                      <a:prstDash val="solid"/>
                      <a:round/>
                      <a:headEnd type="none" w="med" len="med"/>
                      <a:tailEnd type="none" w="med" len="med"/>
                    </a:lnL>
                    <a:lnR w="12700" cap="flat" cmpd="sng" algn="ctr">
                      <a:solidFill>
                        <a:srgbClr val="2F5597"/>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2F559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kern="1200" dirty="0">
                          <a:solidFill>
                            <a:srgbClr val="2F5597"/>
                          </a:solidFill>
                          <a:latin typeface="NYTYN M+ Verlag"/>
                          <a:ea typeface="+mj-ea"/>
                          <a:cs typeface="+mj-cs"/>
                        </a:rPr>
                        <a:t>2</a:t>
                      </a:r>
                    </a:p>
                  </a:txBody>
                  <a:tcPr anchor="ctr">
                    <a:lnL w="12700" cap="flat" cmpd="sng" algn="ctr">
                      <a:solidFill>
                        <a:srgbClr val="2F5597"/>
                      </a:solidFill>
                      <a:prstDash val="solid"/>
                      <a:round/>
                      <a:headEnd type="none" w="med" len="med"/>
                      <a:tailEnd type="none" w="med" len="med"/>
                    </a:lnL>
                    <a:lnR w="12700" cap="flat" cmpd="sng" algn="ctr">
                      <a:solidFill>
                        <a:srgbClr val="2F5597"/>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2F559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kern="1200" dirty="0">
                          <a:solidFill>
                            <a:srgbClr val="2F5597"/>
                          </a:solidFill>
                          <a:latin typeface="NYTYN M+ Verlag"/>
                          <a:ea typeface="+mj-ea"/>
                          <a:cs typeface="+mj-cs"/>
                        </a:rPr>
                        <a:t>&lt; 1 minute</a:t>
                      </a:r>
                    </a:p>
                  </a:txBody>
                  <a:tcPr anchor="ctr">
                    <a:lnL w="12700" cap="flat" cmpd="sng" algn="ctr">
                      <a:solidFill>
                        <a:srgbClr val="2F5597"/>
                      </a:solidFill>
                      <a:prstDash val="solid"/>
                      <a:round/>
                      <a:headEnd type="none" w="med" len="med"/>
                      <a:tailEnd type="none" w="med" len="med"/>
                    </a:lnL>
                    <a:lnR w="12700" cap="flat" cmpd="sng" algn="ctr">
                      <a:solidFill>
                        <a:srgbClr val="2F5597"/>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2F559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4940485"/>
                  </a:ext>
                </a:extLst>
              </a:tr>
            </a:tbl>
          </a:graphicData>
        </a:graphic>
      </p:graphicFrame>
      <p:sp>
        <p:nvSpPr>
          <p:cNvPr id="9" name="TextBox 8">
            <a:extLst>
              <a:ext uri="{FF2B5EF4-FFF2-40B4-BE49-F238E27FC236}">
                <a16:creationId xmlns:a16="http://schemas.microsoft.com/office/drawing/2014/main" id="{1EA7A1FA-0F34-43A6-AEC8-786E22A09420}"/>
              </a:ext>
            </a:extLst>
          </p:cNvPr>
          <p:cNvSpPr txBox="1"/>
          <p:nvPr/>
        </p:nvSpPr>
        <p:spPr>
          <a:xfrm>
            <a:off x="3046970" y="5111628"/>
            <a:ext cx="6098058" cy="1384995"/>
          </a:xfrm>
          <a:prstGeom prst="rect">
            <a:avLst/>
          </a:prstGeom>
          <a:noFill/>
        </p:spPr>
        <p:txBody>
          <a:bodyPr wrap="square">
            <a:spAutoFit/>
          </a:bodyPr>
          <a:lstStyle/>
          <a:p>
            <a:pPr algn="ctr"/>
            <a:r>
              <a:rPr lang="en-US" sz="2800" b="1" dirty="0">
                <a:solidFill>
                  <a:schemeClr val="accent2">
                    <a:lumMod val="75000"/>
                  </a:schemeClr>
                </a:solidFill>
                <a:sym typeface="Symbol" panose="05050102010706020507" pitchFamily="18" charset="2"/>
              </a:rPr>
              <a:t>Scoring:</a:t>
            </a:r>
          </a:p>
          <a:p>
            <a:pPr algn="ctr"/>
            <a:r>
              <a:rPr lang="en-US" sz="2800" b="1" dirty="0">
                <a:solidFill>
                  <a:schemeClr val="accent2">
                    <a:lumMod val="75000"/>
                  </a:schemeClr>
                </a:solidFill>
                <a:sym typeface="Symbol" panose="05050102010706020507" pitchFamily="18" charset="2"/>
              </a:rPr>
              <a:t>≥ 3: </a:t>
            </a:r>
            <a:r>
              <a:rPr lang="en-US" sz="2800" dirty="0">
                <a:solidFill>
                  <a:schemeClr val="accent2">
                    <a:lumMod val="75000"/>
                  </a:schemeClr>
                </a:solidFill>
                <a:sym typeface="Symbol" panose="05050102010706020507" pitchFamily="18" charset="2"/>
              </a:rPr>
              <a:t>Warrants further anxiety evaluation with GAD-7</a:t>
            </a:r>
            <a:endParaRPr lang="en-US" sz="2800" dirty="0">
              <a:solidFill>
                <a:schemeClr val="accent2">
                  <a:lumMod val="75000"/>
                </a:schemeClr>
              </a:solidFill>
            </a:endParaRPr>
          </a:p>
        </p:txBody>
      </p:sp>
      <p:graphicFrame>
        <p:nvGraphicFramePr>
          <p:cNvPr id="3" name="Table 3">
            <a:extLst>
              <a:ext uri="{FF2B5EF4-FFF2-40B4-BE49-F238E27FC236}">
                <a16:creationId xmlns:a16="http://schemas.microsoft.com/office/drawing/2014/main" id="{AF603476-798A-450C-A574-CB1339507E42}"/>
              </a:ext>
            </a:extLst>
          </p:cNvPr>
          <p:cNvGraphicFramePr>
            <a:graphicFrameLocks noGrp="1"/>
          </p:cNvGraphicFramePr>
          <p:nvPr>
            <p:extLst>
              <p:ext uri="{D42A27DB-BD31-4B8C-83A1-F6EECF244321}">
                <p14:modId xmlns:p14="http://schemas.microsoft.com/office/powerpoint/2010/main" val="1805361241"/>
              </p:ext>
            </p:extLst>
          </p:nvPr>
        </p:nvGraphicFramePr>
        <p:xfrm>
          <a:off x="678051" y="2651107"/>
          <a:ext cx="10835897" cy="2278403"/>
        </p:xfrm>
        <a:graphic>
          <a:graphicData uri="http://schemas.openxmlformats.org/drawingml/2006/table">
            <a:tbl>
              <a:tblPr firstRow="1" bandRow="1">
                <a:tableStyleId>{073A0DAA-6AF3-43AB-8588-CEC1D06C72B9}</a:tableStyleId>
              </a:tblPr>
              <a:tblGrid>
                <a:gridCol w="4588173">
                  <a:extLst>
                    <a:ext uri="{9D8B030D-6E8A-4147-A177-3AD203B41FA5}">
                      <a16:colId xmlns:a16="http://schemas.microsoft.com/office/drawing/2014/main" val="734158748"/>
                    </a:ext>
                  </a:extLst>
                </a:gridCol>
                <a:gridCol w="1561931">
                  <a:extLst>
                    <a:ext uri="{9D8B030D-6E8A-4147-A177-3AD203B41FA5}">
                      <a16:colId xmlns:a16="http://schemas.microsoft.com/office/drawing/2014/main" val="1283047408"/>
                    </a:ext>
                  </a:extLst>
                </a:gridCol>
                <a:gridCol w="1561931">
                  <a:extLst>
                    <a:ext uri="{9D8B030D-6E8A-4147-A177-3AD203B41FA5}">
                      <a16:colId xmlns:a16="http://schemas.microsoft.com/office/drawing/2014/main" val="3781093159"/>
                    </a:ext>
                  </a:extLst>
                </a:gridCol>
                <a:gridCol w="1561931">
                  <a:extLst>
                    <a:ext uri="{9D8B030D-6E8A-4147-A177-3AD203B41FA5}">
                      <a16:colId xmlns:a16="http://schemas.microsoft.com/office/drawing/2014/main" val="2491024681"/>
                    </a:ext>
                  </a:extLst>
                </a:gridCol>
                <a:gridCol w="1561931">
                  <a:extLst>
                    <a:ext uri="{9D8B030D-6E8A-4147-A177-3AD203B41FA5}">
                      <a16:colId xmlns:a16="http://schemas.microsoft.com/office/drawing/2014/main" val="2464302598"/>
                    </a:ext>
                  </a:extLst>
                </a:gridCol>
              </a:tblGrid>
              <a:tr h="435957">
                <a:tc gridSpan="5">
                  <a:txBody>
                    <a:bodyPr/>
                    <a:lstStyle/>
                    <a:p>
                      <a:r>
                        <a:rPr lang="en-US" dirty="0">
                          <a:solidFill>
                            <a:schemeClr val="tx1"/>
                          </a:solidFill>
                        </a:rPr>
                        <a:t>Generalized Anxiety Disorder 2-Item GAD-2</a:t>
                      </a:r>
                    </a:p>
                  </a:txBody>
                  <a:tcPr>
                    <a:solidFill>
                      <a:schemeClr val="bg1">
                        <a:lumMod val="85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898334249"/>
                  </a:ext>
                </a:extLst>
              </a:tr>
              <a:tr h="604772">
                <a:tc>
                  <a:txBody>
                    <a:bodyPr/>
                    <a:lstStyle/>
                    <a:p>
                      <a:r>
                        <a:rPr lang="en-US" sz="1600" dirty="0"/>
                        <a:t>Over the last 2 weeks, how often have you been bothered by the following problems?</a:t>
                      </a:r>
                    </a:p>
                  </a:txBody>
                  <a:tcPr>
                    <a:noFill/>
                  </a:tcPr>
                </a:tc>
                <a:tc>
                  <a:txBody>
                    <a:bodyPr/>
                    <a:lstStyle/>
                    <a:p>
                      <a:pPr algn="ctr"/>
                      <a:r>
                        <a:rPr lang="en-US" sz="1600" kern="1200" dirty="0">
                          <a:solidFill>
                            <a:schemeClr val="dk1"/>
                          </a:solidFill>
                        </a:rPr>
                        <a:t>Not at all</a:t>
                      </a:r>
                      <a:endParaRPr lang="en-US" sz="1600" kern="1200" dirty="0">
                        <a:solidFill>
                          <a:schemeClr val="dk1"/>
                        </a:solidFill>
                        <a:latin typeface="+mn-lt"/>
                        <a:ea typeface="+mn-ea"/>
                        <a:cs typeface="+mn-cs"/>
                      </a:endParaRPr>
                    </a:p>
                  </a:txBody>
                  <a:tcPr anchor="ctr">
                    <a:noFill/>
                  </a:tcPr>
                </a:tc>
                <a:tc>
                  <a:txBody>
                    <a:bodyPr/>
                    <a:lstStyle/>
                    <a:p>
                      <a:pPr algn="ctr"/>
                      <a:r>
                        <a:rPr lang="en-US" sz="1600" kern="1200" dirty="0">
                          <a:solidFill>
                            <a:schemeClr val="dk1"/>
                          </a:solidFill>
                        </a:rPr>
                        <a:t>Several days</a:t>
                      </a:r>
                      <a:endParaRPr lang="en-US" sz="1600" kern="1200" dirty="0">
                        <a:solidFill>
                          <a:schemeClr val="dk1"/>
                        </a:solidFill>
                        <a:latin typeface="+mn-lt"/>
                        <a:ea typeface="+mn-ea"/>
                        <a:cs typeface="+mn-cs"/>
                      </a:endParaRPr>
                    </a:p>
                  </a:txBody>
                  <a:tcPr anchor="ctr">
                    <a:noFill/>
                  </a:tcPr>
                </a:tc>
                <a:tc>
                  <a:txBody>
                    <a:bodyPr/>
                    <a:lstStyle/>
                    <a:p>
                      <a:pPr algn="ctr"/>
                      <a:r>
                        <a:rPr lang="en-US" sz="1600" kern="1200" dirty="0">
                          <a:solidFill>
                            <a:schemeClr val="dk1"/>
                          </a:solidFill>
                        </a:rPr>
                        <a:t>More than half the days</a:t>
                      </a:r>
                      <a:endParaRPr lang="en-US" sz="1600" kern="1200" dirty="0">
                        <a:solidFill>
                          <a:schemeClr val="dk1"/>
                        </a:solidFill>
                        <a:latin typeface="+mn-lt"/>
                        <a:ea typeface="+mn-ea"/>
                        <a:cs typeface="+mn-cs"/>
                      </a:endParaRPr>
                    </a:p>
                  </a:txBody>
                  <a:tcPr anchor="ctr">
                    <a:noFill/>
                  </a:tcPr>
                </a:tc>
                <a:tc>
                  <a:txBody>
                    <a:bodyPr/>
                    <a:lstStyle/>
                    <a:p>
                      <a:pPr algn="ctr"/>
                      <a:r>
                        <a:rPr lang="en-US" sz="1600" kern="1200" dirty="0">
                          <a:solidFill>
                            <a:schemeClr val="dk1"/>
                          </a:solidFill>
                        </a:rPr>
                        <a:t>Nearly every day</a:t>
                      </a:r>
                      <a:endParaRPr lang="en-US" sz="1600" kern="1200" dirty="0">
                        <a:solidFill>
                          <a:schemeClr val="dk1"/>
                        </a:solidFill>
                        <a:latin typeface="+mn-lt"/>
                        <a:ea typeface="+mn-ea"/>
                        <a:cs typeface="+mn-cs"/>
                      </a:endParaRPr>
                    </a:p>
                  </a:txBody>
                  <a:tcPr anchor="ctr">
                    <a:noFill/>
                  </a:tcPr>
                </a:tc>
                <a:extLst>
                  <a:ext uri="{0D108BD9-81ED-4DB2-BD59-A6C34878D82A}">
                    <a16:rowId xmlns:a16="http://schemas.microsoft.com/office/drawing/2014/main" val="3080789928"/>
                  </a:ext>
                </a:extLst>
              </a:tr>
              <a:tr h="435957">
                <a:tc>
                  <a:txBody>
                    <a:bodyPr/>
                    <a:lstStyle/>
                    <a:p>
                      <a:r>
                        <a:rPr lang="en-US" sz="1600" kern="1200" dirty="0">
                          <a:solidFill>
                            <a:schemeClr val="dk1"/>
                          </a:solidFill>
                        </a:rPr>
                        <a:t>1. Feeling nervous, anxious, or on edge</a:t>
                      </a:r>
                      <a:endParaRPr lang="en-US" sz="1600" kern="1200" dirty="0">
                        <a:solidFill>
                          <a:schemeClr val="dk1"/>
                        </a:solidFill>
                        <a:latin typeface="+mn-lt"/>
                        <a:ea typeface="+mn-ea"/>
                        <a:cs typeface="+mn-cs"/>
                      </a:endParaRPr>
                    </a:p>
                  </a:txBody>
                  <a:tcPr/>
                </a:tc>
                <a:tc>
                  <a:txBody>
                    <a:bodyPr/>
                    <a:lstStyle/>
                    <a:p>
                      <a:pPr algn="ctr"/>
                      <a:r>
                        <a:rPr lang="en-US" sz="1600" kern="1200" dirty="0">
                          <a:solidFill>
                            <a:schemeClr val="dk1"/>
                          </a:solidFill>
                        </a:rPr>
                        <a:t>0</a:t>
                      </a:r>
                      <a:endParaRPr lang="en-US" sz="1600" kern="1200" dirty="0">
                        <a:solidFill>
                          <a:schemeClr val="dk1"/>
                        </a:solidFill>
                        <a:latin typeface="+mn-lt"/>
                        <a:ea typeface="+mn-ea"/>
                        <a:cs typeface="+mn-cs"/>
                      </a:endParaRPr>
                    </a:p>
                  </a:txBody>
                  <a:tcPr anchor="ctr"/>
                </a:tc>
                <a:tc>
                  <a:txBody>
                    <a:bodyPr/>
                    <a:lstStyle/>
                    <a:p>
                      <a:pPr algn="ctr"/>
                      <a:r>
                        <a:rPr lang="en-US" sz="1600" kern="1200" dirty="0">
                          <a:solidFill>
                            <a:schemeClr val="dk1"/>
                          </a:solidFill>
                        </a:rPr>
                        <a:t>1</a:t>
                      </a:r>
                      <a:endParaRPr lang="en-US" sz="1600" kern="1200" dirty="0">
                        <a:solidFill>
                          <a:schemeClr val="dk1"/>
                        </a:solidFill>
                        <a:latin typeface="+mn-lt"/>
                        <a:ea typeface="+mn-ea"/>
                        <a:cs typeface="+mn-cs"/>
                      </a:endParaRPr>
                    </a:p>
                  </a:txBody>
                  <a:tcPr anchor="ctr"/>
                </a:tc>
                <a:tc>
                  <a:txBody>
                    <a:bodyPr/>
                    <a:lstStyle/>
                    <a:p>
                      <a:pPr algn="ctr"/>
                      <a:r>
                        <a:rPr lang="en-US" sz="1600" kern="1200" dirty="0">
                          <a:solidFill>
                            <a:schemeClr val="dk1"/>
                          </a:solidFill>
                        </a:rPr>
                        <a:t>2</a:t>
                      </a:r>
                      <a:endParaRPr lang="en-US" sz="1600" kern="1200" dirty="0">
                        <a:solidFill>
                          <a:schemeClr val="dk1"/>
                        </a:solidFill>
                        <a:latin typeface="+mn-lt"/>
                        <a:ea typeface="+mn-ea"/>
                        <a:cs typeface="+mn-cs"/>
                      </a:endParaRPr>
                    </a:p>
                  </a:txBody>
                  <a:tcPr anchor="ctr"/>
                </a:tc>
                <a:tc>
                  <a:txBody>
                    <a:bodyPr/>
                    <a:lstStyle/>
                    <a:p>
                      <a:pPr algn="ctr"/>
                      <a:r>
                        <a:rPr lang="en-US" sz="1600" kern="1200" dirty="0">
                          <a:solidFill>
                            <a:schemeClr val="dk1"/>
                          </a:solidFill>
                        </a:rPr>
                        <a:t>3</a:t>
                      </a:r>
                      <a:endParaRPr lang="en-US" sz="1600" kern="1200" dirty="0">
                        <a:solidFill>
                          <a:schemeClr val="dk1"/>
                        </a:solidFill>
                        <a:latin typeface="+mn-lt"/>
                        <a:ea typeface="+mn-ea"/>
                        <a:cs typeface="+mn-cs"/>
                      </a:endParaRPr>
                    </a:p>
                  </a:txBody>
                  <a:tcPr anchor="ctr"/>
                </a:tc>
                <a:extLst>
                  <a:ext uri="{0D108BD9-81ED-4DB2-BD59-A6C34878D82A}">
                    <a16:rowId xmlns:a16="http://schemas.microsoft.com/office/drawing/2014/main" val="1531105483"/>
                  </a:ext>
                </a:extLst>
              </a:tr>
              <a:tr h="435957">
                <a:tc>
                  <a:txBody>
                    <a:bodyPr/>
                    <a:lstStyle/>
                    <a:p>
                      <a:r>
                        <a:rPr lang="en-US" sz="1600" kern="1200" dirty="0">
                          <a:solidFill>
                            <a:schemeClr val="dk1"/>
                          </a:solidFill>
                        </a:rPr>
                        <a:t>2. Not being able to stop or control worrying</a:t>
                      </a:r>
                      <a:endParaRPr lang="en-US" sz="1600" kern="1200" dirty="0">
                        <a:solidFill>
                          <a:schemeClr val="dk1"/>
                        </a:solidFill>
                        <a:latin typeface="+mn-lt"/>
                        <a:ea typeface="+mn-ea"/>
                        <a:cs typeface="+mn-cs"/>
                      </a:endParaRPr>
                    </a:p>
                  </a:txBody>
                  <a:tcPr>
                    <a:noFill/>
                  </a:tcPr>
                </a:tc>
                <a:tc>
                  <a:txBody>
                    <a:bodyPr/>
                    <a:lstStyle/>
                    <a:p>
                      <a:pPr algn="ctr"/>
                      <a:r>
                        <a:rPr lang="en-US" sz="1600" kern="1200" dirty="0">
                          <a:solidFill>
                            <a:schemeClr val="dk1"/>
                          </a:solidFill>
                        </a:rPr>
                        <a:t>0</a:t>
                      </a:r>
                      <a:endParaRPr lang="en-US" sz="1600" kern="1200" dirty="0">
                        <a:solidFill>
                          <a:schemeClr val="dk1"/>
                        </a:solidFill>
                        <a:latin typeface="+mn-lt"/>
                        <a:ea typeface="+mn-ea"/>
                        <a:cs typeface="+mn-cs"/>
                      </a:endParaRPr>
                    </a:p>
                  </a:txBody>
                  <a:tcPr anchor="ctr">
                    <a:noFill/>
                  </a:tcPr>
                </a:tc>
                <a:tc>
                  <a:txBody>
                    <a:bodyPr/>
                    <a:lstStyle/>
                    <a:p>
                      <a:pPr algn="ctr"/>
                      <a:r>
                        <a:rPr lang="en-US" sz="1600" kern="1200" dirty="0">
                          <a:solidFill>
                            <a:schemeClr val="dk1"/>
                          </a:solidFill>
                        </a:rPr>
                        <a:t>1</a:t>
                      </a:r>
                      <a:endParaRPr lang="en-US" sz="1600" kern="1200" dirty="0">
                        <a:solidFill>
                          <a:schemeClr val="dk1"/>
                        </a:solidFill>
                        <a:latin typeface="+mn-lt"/>
                        <a:ea typeface="+mn-ea"/>
                        <a:cs typeface="+mn-cs"/>
                      </a:endParaRPr>
                    </a:p>
                  </a:txBody>
                  <a:tcPr anchor="ctr">
                    <a:noFill/>
                  </a:tcPr>
                </a:tc>
                <a:tc>
                  <a:txBody>
                    <a:bodyPr/>
                    <a:lstStyle/>
                    <a:p>
                      <a:pPr algn="ctr"/>
                      <a:r>
                        <a:rPr lang="en-US" sz="1600" kern="1200" dirty="0">
                          <a:solidFill>
                            <a:schemeClr val="dk1"/>
                          </a:solidFill>
                        </a:rPr>
                        <a:t>2</a:t>
                      </a:r>
                      <a:endParaRPr lang="en-US" sz="1600" kern="1200" dirty="0">
                        <a:solidFill>
                          <a:schemeClr val="dk1"/>
                        </a:solidFill>
                        <a:latin typeface="+mn-lt"/>
                        <a:ea typeface="+mn-ea"/>
                        <a:cs typeface="+mn-cs"/>
                      </a:endParaRPr>
                    </a:p>
                  </a:txBody>
                  <a:tcPr anchor="ctr">
                    <a:noFill/>
                  </a:tcPr>
                </a:tc>
                <a:tc>
                  <a:txBody>
                    <a:bodyPr/>
                    <a:lstStyle/>
                    <a:p>
                      <a:pPr algn="ctr"/>
                      <a:r>
                        <a:rPr lang="en-US" sz="1600" kern="1200" dirty="0">
                          <a:solidFill>
                            <a:schemeClr val="dk1"/>
                          </a:solidFill>
                        </a:rPr>
                        <a:t>3</a:t>
                      </a:r>
                      <a:endParaRPr lang="en-US" sz="1600" kern="1200" dirty="0">
                        <a:solidFill>
                          <a:schemeClr val="dk1"/>
                        </a:solidFill>
                        <a:latin typeface="+mn-lt"/>
                        <a:ea typeface="+mn-ea"/>
                        <a:cs typeface="+mn-cs"/>
                      </a:endParaRPr>
                    </a:p>
                  </a:txBody>
                  <a:tcPr anchor="ctr">
                    <a:noFill/>
                  </a:tcPr>
                </a:tc>
                <a:extLst>
                  <a:ext uri="{0D108BD9-81ED-4DB2-BD59-A6C34878D82A}">
                    <a16:rowId xmlns:a16="http://schemas.microsoft.com/office/drawing/2014/main" val="1916333423"/>
                  </a:ext>
                </a:extLst>
              </a:tr>
              <a:tr h="365760">
                <a:tc gridSpan="5">
                  <a:txBody>
                    <a:bodyPr/>
                    <a:lstStyle/>
                    <a:p>
                      <a:r>
                        <a:rPr lang="en-US" sz="1600" kern="1200" dirty="0">
                          <a:solidFill>
                            <a:schemeClr val="dk1"/>
                          </a:solidFill>
                        </a:rPr>
                        <a:t>GAD-2 score obtained by adding score for each question (total points)</a:t>
                      </a:r>
                      <a:endParaRPr lang="en-US" sz="1600" kern="1200" dirty="0">
                        <a:solidFill>
                          <a:schemeClr val="dk1"/>
                        </a:solidFill>
                        <a:latin typeface="+mn-lt"/>
                        <a:ea typeface="+mn-ea"/>
                        <a:cs typeface="+mn-cs"/>
                      </a:endParaRPr>
                    </a:p>
                  </a:txBody>
                  <a:tcPr/>
                </a:tc>
                <a:tc hMerge="1">
                  <a:txBody>
                    <a:bodyPr/>
                    <a:lstStyle/>
                    <a:p>
                      <a:pPr algn="ctr"/>
                      <a:endParaRPr lang="en-US" sz="1600" kern="1200" dirty="0">
                        <a:solidFill>
                          <a:schemeClr val="dk1"/>
                        </a:solidFill>
                        <a:latin typeface="+mn-lt"/>
                        <a:ea typeface="+mn-ea"/>
                        <a:cs typeface="+mn-cs"/>
                      </a:endParaRPr>
                    </a:p>
                  </a:txBody>
                  <a:tcPr anchor="ctr"/>
                </a:tc>
                <a:tc hMerge="1">
                  <a:txBody>
                    <a:bodyPr/>
                    <a:lstStyle/>
                    <a:p>
                      <a:pPr algn="ctr"/>
                      <a:endParaRPr lang="en-US" sz="1600" kern="1200" dirty="0">
                        <a:solidFill>
                          <a:schemeClr val="dk1"/>
                        </a:solidFill>
                        <a:latin typeface="+mn-lt"/>
                        <a:ea typeface="+mn-ea"/>
                        <a:cs typeface="+mn-cs"/>
                      </a:endParaRPr>
                    </a:p>
                  </a:txBody>
                  <a:tcPr anchor="ctr"/>
                </a:tc>
                <a:tc hMerge="1">
                  <a:txBody>
                    <a:bodyPr/>
                    <a:lstStyle/>
                    <a:p>
                      <a:pPr algn="ctr"/>
                      <a:endParaRPr lang="en-US" sz="1600" kern="1200" dirty="0">
                        <a:solidFill>
                          <a:schemeClr val="dk1"/>
                        </a:solidFill>
                        <a:latin typeface="+mn-lt"/>
                        <a:ea typeface="+mn-ea"/>
                        <a:cs typeface="+mn-cs"/>
                      </a:endParaRPr>
                    </a:p>
                  </a:txBody>
                  <a:tcPr anchor="ctr"/>
                </a:tc>
                <a:tc hMerge="1">
                  <a:txBody>
                    <a:bodyPr/>
                    <a:lstStyle/>
                    <a:p>
                      <a:pPr algn="ctr"/>
                      <a:endParaRPr lang="en-US" sz="1600" kern="1200" dirty="0">
                        <a:solidFill>
                          <a:schemeClr val="dk1"/>
                        </a:solidFill>
                        <a:latin typeface="+mn-lt"/>
                        <a:ea typeface="+mn-ea"/>
                        <a:cs typeface="+mn-cs"/>
                      </a:endParaRPr>
                    </a:p>
                  </a:txBody>
                  <a:tcPr anchor="ctr"/>
                </a:tc>
                <a:extLst>
                  <a:ext uri="{0D108BD9-81ED-4DB2-BD59-A6C34878D82A}">
                    <a16:rowId xmlns:a16="http://schemas.microsoft.com/office/drawing/2014/main" val="1595702074"/>
                  </a:ext>
                </a:extLst>
              </a:tr>
            </a:tbl>
          </a:graphicData>
        </a:graphic>
      </p:graphicFrame>
      <p:sp>
        <p:nvSpPr>
          <p:cNvPr id="5" name="TextBox 4">
            <a:extLst>
              <a:ext uri="{FF2B5EF4-FFF2-40B4-BE49-F238E27FC236}">
                <a16:creationId xmlns:a16="http://schemas.microsoft.com/office/drawing/2014/main" id="{7AE7B58F-1EAB-4B8F-822E-DC0ECE059A11}"/>
              </a:ext>
            </a:extLst>
          </p:cNvPr>
          <p:cNvSpPr txBox="1"/>
          <p:nvPr/>
        </p:nvSpPr>
        <p:spPr>
          <a:xfrm>
            <a:off x="612909" y="6331354"/>
            <a:ext cx="4873491" cy="800219"/>
          </a:xfrm>
          <a:prstGeom prst="rect">
            <a:avLst/>
          </a:prstGeom>
          <a:noFill/>
        </p:spPr>
        <p:txBody>
          <a:bodyPr wrap="square" rtlCol="0">
            <a:spAutoFit/>
          </a:bodyPr>
          <a:lstStyle/>
          <a:p>
            <a:r>
              <a:rPr lang="en-US" sz="1400" dirty="0" err="1">
                <a:effectLst/>
                <a:latin typeface="Calibri" panose="020F0502020204030204" pitchFamily="34" charset="0"/>
                <a:ea typeface="Calibri" panose="020F0502020204030204" pitchFamily="34" charset="0"/>
                <a:cs typeface="Times New Roman" panose="02020603050405020304" pitchFamily="18" charset="0"/>
              </a:rPr>
              <a:t>Korenke</a:t>
            </a:r>
            <a:r>
              <a:rPr lang="en-US" sz="1400" dirty="0">
                <a:effectLst/>
                <a:latin typeface="Calibri" panose="020F0502020204030204" pitchFamily="34" charset="0"/>
                <a:ea typeface="Calibri" panose="020F0502020204030204" pitchFamily="34" charset="0"/>
                <a:cs typeface="Times New Roman" panose="02020603050405020304" pitchFamily="18" charset="0"/>
              </a:rPr>
              <a:t> et al. </a:t>
            </a:r>
            <a:r>
              <a:rPr lang="en-US" sz="1400" i="1" dirty="0">
                <a:effectLst/>
                <a:latin typeface="Calibri" panose="020F0502020204030204" pitchFamily="34" charset="0"/>
                <a:ea typeface="Calibri" panose="020F0502020204030204" pitchFamily="34" charset="0"/>
                <a:cs typeface="Times New Roman" panose="02020603050405020304" pitchFamily="18" charset="0"/>
              </a:rPr>
              <a:t>Ann Intern Med</a:t>
            </a:r>
            <a:r>
              <a:rPr lang="en-US" sz="1400" dirty="0">
                <a:effectLst/>
                <a:latin typeface="Calibri" panose="020F0502020204030204" pitchFamily="34" charset="0"/>
                <a:ea typeface="Calibri" panose="020F0502020204030204" pitchFamily="34" charset="0"/>
                <a:cs typeface="Times New Roman" panose="02020603050405020304" pitchFamily="18" charset="0"/>
              </a:rPr>
              <a:t> 2007</a:t>
            </a:r>
            <a:br>
              <a:rPr lang="en-US" sz="1400" dirty="0">
                <a:effectLst/>
                <a:latin typeface="Calibri" panose="020F0502020204030204" pitchFamily="34" charset="0"/>
                <a:ea typeface="Calibri" panose="020F0502020204030204" pitchFamily="34" charset="0"/>
                <a:cs typeface="Times New Roman" panose="02020603050405020304" pitchFamily="18" charset="0"/>
              </a:rPr>
            </a:br>
            <a:r>
              <a:rPr lang="en-US" sz="1400" dirty="0" err="1">
                <a:effectLst/>
                <a:latin typeface="Calibri" panose="020F0502020204030204" pitchFamily="34" charset="0"/>
                <a:ea typeface="Calibri" panose="020F0502020204030204" pitchFamily="34" charset="0"/>
                <a:cs typeface="Times New Roman" panose="02020603050405020304" pitchFamily="18" charset="0"/>
              </a:rPr>
              <a:t>Sapra</a:t>
            </a:r>
            <a:r>
              <a:rPr lang="en-US" sz="1400" dirty="0">
                <a:effectLst/>
                <a:latin typeface="Calibri" panose="020F0502020204030204" pitchFamily="34" charset="0"/>
                <a:ea typeface="Calibri" panose="020F0502020204030204" pitchFamily="34" charset="0"/>
                <a:cs typeface="Times New Roman" panose="02020603050405020304" pitchFamily="18" charset="0"/>
              </a:rPr>
              <a:t> et al. </a:t>
            </a:r>
            <a:r>
              <a:rPr lang="en-US" sz="1400" i="1" dirty="0" err="1">
                <a:effectLst/>
                <a:latin typeface="Calibri" panose="020F0502020204030204" pitchFamily="34" charset="0"/>
                <a:ea typeface="Calibri" panose="020F0502020204030204" pitchFamily="34" charset="0"/>
                <a:cs typeface="Times New Roman" panose="02020603050405020304" pitchFamily="18" charset="0"/>
              </a:rPr>
              <a:t>Cureus</a:t>
            </a:r>
            <a:r>
              <a:rPr lang="en-US" sz="1400" dirty="0">
                <a:effectLst/>
                <a:latin typeface="Calibri" panose="020F0502020204030204" pitchFamily="34" charset="0"/>
                <a:ea typeface="Calibri" panose="020F0502020204030204" pitchFamily="34" charset="0"/>
                <a:cs typeface="Times New Roman" panose="02020603050405020304" pitchFamily="18" charset="0"/>
              </a:rPr>
              <a:t> 2020</a:t>
            </a:r>
          </a:p>
          <a:p>
            <a:endParaRPr lang="en-US" dirty="0"/>
          </a:p>
        </p:txBody>
      </p:sp>
    </p:spTree>
    <p:extLst>
      <p:ext uri="{BB962C8B-B14F-4D97-AF65-F5344CB8AC3E}">
        <p14:creationId xmlns:p14="http://schemas.microsoft.com/office/powerpoint/2010/main" val="734811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D1B1C0-84E3-4752-B1F3-3DB6D8523229}"/>
              </a:ext>
            </a:extLst>
          </p:cNvPr>
          <p:cNvSpPr/>
          <p:nvPr/>
        </p:nvSpPr>
        <p:spPr>
          <a:xfrm>
            <a:off x="601579" y="259882"/>
            <a:ext cx="11049802" cy="2189747"/>
          </a:xfrm>
          <a:prstGeom prst="rect">
            <a:avLst/>
          </a:prstGeom>
          <a:ln w="381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 name="Title 1">
            <a:extLst>
              <a:ext uri="{FF2B5EF4-FFF2-40B4-BE49-F238E27FC236}">
                <a16:creationId xmlns:a16="http://schemas.microsoft.com/office/drawing/2014/main" id="{48830CD3-530D-487A-9FA0-192CB19FE008}"/>
              </a:ext>
            </a:extLst>
          </p:cNvPr>
          <p:cNvSpPr>
            <a:spLocks noGrp="1"/>
          </p:cNvSpPr>
          <p:nvPr>
            <p:ph type="title"/>
          </p:nvPr>
        </p:nvSpPr>
        <p:spPr>
          <a:xfrm>
            <a:off x="838200" y="761270"/>
            <a:ext cx="10515600" cy="1325563"/>
          </a:xfrm>
        </p:spPr>
        <p:txBody>
          <a:bodyPr>
            <a:noAutofit/>
          </a:bodyPr>
          <a:lstStyle/>
          <a:p>
            <a:pPr algn="ctr"/>
            <a:r>
              <a:rPr lang="en-US" sz="3200" b="1" dirty="0">
                <a:solidFill>
                  <a:schemeClr val="accent2">
                    <a:lumMod val="75000"/>
                  </a:schemeClr>
                </a:solidFill>
                <a:latin typeface="Arial" panose="020B0604020202020204" pitchFamily="34" charset="0"/>
                <a:cs typeface="Arial" panose="020B0604020202020204" pitchFamily="34" charset="0"/>
              </a:rPr>
              <a:t>SET APPROPRIATE EXPECTATIONS </a:t>
            </a:r>
            <a:r>
              <a:rPr lang="en-US" sz="3200" b="1" dirty="0">
                <a:solidFill>
                  <a:srgbClr val="2F5597"/>
                </a:solidFill>
                <a:latin typeface="Arial" panose="020B0604020202020204" pitchFamily="34" charset="0"/>
                <a:cs typeface="Arial" panose="020B0604020202020204" pitchFamily="34" charset="0"/>
              </a:rPr>
              <a:t>for post-op pain and create a pain management plan with patients prior to surgery date to encourage conservative use of opioids and enhance patient satisfaction.</a:t>
            </a:r>
            <a:endParaRPr lang="en-US" sz="3200" dirty="0">
              <a:solidFill>
                <a:srgbClr val="2F5597"/>
              </a:solidFill>
              <a:latin typeface="Arial" panose="020B0604020202020204" pitchFamily="34" charset="0"/>
              <a:cs typeface="Arial" panose="020B0604020202020204" pitchFamily="34" charset="0"/>
            </a:endParaRPr>
          </a:p>
        </p:txBody>
      </p:sp>
      <p:pic>
        <p:nvPicPr>
          <p:cNvPr id="5" name="Content Placeholder 4">
            <a:extLst>
              <a:ext uri="{FF2B5EF4-FFF2-40B4-BE49-F238E27FC236}">
                <a16:creationId xmlns:a16="http://schemas.microsoft.com/office/drawing/2014/main" id="{0C8259B9-6CE8-4B0F-8148-628452A2AF34}"/>
              </a:ext>
            </a:extLst>
          </p:cNvPr>
          <p:cNvPicPr>
            <a:picLocks noGrp="1" noChangeAspect="1"/>
          </p:cNvPicPr>
          <p:nvPr>
            <p:ph idx="1"/>
          </p:nvPr>
        </p:nvPicPr>
        <p:blipFill>
          <a:blip r:embed="rId3"/>
          <a:stretch>
            <a:fillRect/>
          </a:stretch>
        </p:blipFill>
        <p:spPr>
          <a:xfrm>
            <a:off x="1083775" y="3111961"/>
            <a:ext cx="1638095" cy="1574603"/>
          </a:xfrm>
        </p:spPr>
      </p:pic>
      <p:sp>
        <p:nvSpPr>
          <p:cNvPr id="7" name="TextBox 6">
            <a:extLst>
              <a:ext uri="{FF2B5EF4-FFF2-40B4-BE49-F238E27FC236}">
                <a16:creationId xmlns:a16="http://schemas.microsoft.com/office/drawing/2014/main" id="{ECC7541C-51D2-449B-BBC0-3C06D8AAF43B}"/>
              </a:ext>
            </a:extLst>
          </p:cNvPr>
          <p:cNvSpPr txBox="1"/>
          <p:nvPr/>
        </p:nvSpPr>
        <p:spPr>
          <a:xfrm>
            <a:off x="2721870" y="3514541"/>
            <a:ext cx="8590976" cy="769441"/>
          </a:xfrm>
          <a:prstGeom prst="rect">
            <a:avLst/>
          </a:prstGeom>
          <a:noFill/>
        </p:spPr>
        <p:txBody>
          <a:bodyPr wrap="square">
            <a:spAutoFit/>
          </a:bodyPr>
          <a:lstStyle/>
          <a:p>
            <a:r>
              <a:rPr lang="en-US" sz="4400" b="1" dirty="0">
                <a:solidFill>
                  <a:srgbClr val="2F5597"/>
                </a:solidFill>
                <a:latin typeface="NYTYN M+ Verlag"/>
                <a:ea typeface="+mj-ea"/>
                <a:cs typeface="+mj-cs"/>
              </a:rPr>
              <a:t>Should I expect pain after surgery? </a:t>
            </a:r>
          </a:p>
        </p:txBody>
      </p:sp>
    </p:spTree>
    <p:extLst>
      <p:ext uri="{BB962C8B-B14F-4D97-AF65-F5344CB8AC3E}">
        <p14:creationId xmlns:p14="http://schemas.microsoft.com/office/powerpoint/2010/main" val="2999092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0F573E-4E35-4BA7-A6CD-FA8D6822848B}"/>
              </a:ext>
            </a:extLst>
          </p:cNvPr>
          <p:cNvSpPr/>
          <p:nvPr/>
        </p:nvSpPr>
        <p:spPr>
          <a:xfrm>
            <a:off x="601579" y="259882"/>
            <a:ext cx="11049802" cy="2189747"/>
          </a:xfrm>
          <a:prstGeom prst="rect">
            <a:avLst/>
          </a:prstGeom>
          <a:ln w="381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 name="Title 1">
            <a:extLst>
              <a:ext uri="{FF2B5EF4-FFF2-40B4-BE49-F238E27FC236}">
                <a16:creationId xmlns:a16="http://schemas.microsoft.com/office/drawing/2014/main" id="{48830CD3-530D-487A-9FA0-192CB19FE008}"/>
              </a:ext>
            </a:extLst>
          </p:cNvPr>
          <p:cNvSpPr>
            <a:spLocks noGrp="1"/>
          </p:cNvSpPr>
          <p:nvPr>
            <p:ph type="title"/>
          </p:nvPr>
        </p:nvSpPr>
        <p:spPr>
          <a:xfrm>
            <a:off x="838200" y="711114"/>
            <a:ext cx="10515600" cy="1325563"/>
          </a:xfrm>
        </p:spPr>
        <p:txBody>
          <a:bodyPr>
            <a:noAutofit/>
          </a:bodyPr>
          <a:lstStyle/>
          <a:p>
            <a:pPr marL="0" indent="0" algn="ctr">
              <a:buNone/>
            </a:pPr>
            <a:r>
              <a:rPr lang="en-US" sz="3200" b="1" i="0" u="none" strike="noStrike" baseline="0" dirty="0">
                <a:solidFill>
                  <a:schemeClr val="accent2">
                    <a:lumMod val="75000"/>
                  </a:schemeClr>
                </a:solidFill>
                <a:latin typeface="Arial" panose="020B0604020202020204" pitchFamily="34" charset="0"/>
                <a:cs typeface="Arial" panose="020B0604020202020204" pitchFamily="34" charset="0"/>
              </a:rPr>
              <a:t>USE MULTI-MODAL PAIN MANAGEMENT</a:t>
            </a:r>
            <a:r>
              <a:rPr lang="en-US" sz="3200" b="1" i="0" u="none" strike="noStrike" baseline="0" dirty="0">
                <a:solidFill>
                  <a:srgbClr val="2F5597"/>
                </a:solidFill>
                <a:latin typeface="Arial" panose="020B0604020202020204" pitchFamily="34" charset="0"/>
                <a:cs typeface="Arial" panose="020B0604020202020204" pitchFamily="34" charset="0"/>
              </a:rPr>
              <a:t>, including non-drug strategies, to minimize opioid use and help patients reach treatment goals with fewer medications.</a:t>
            </a:r>
            <a:endParaRPr lang="en-US" sz="3200" b="0" i="0" u="none" strike="noStrike" baseline="0" dirty="0">
              <a:solidFill>
                <a:srgbClr val="2F5597"/>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68784-6F97-4369-B806-A094E2CABE57}"/>
              </a:ext>
            </a:extLst>
          </p:cNvPr>
          <p:cNvSpPr>
            <a:spLocks noGrp="1"/>
          </p:cNvSpPr>
          <p:nvPr>
            <p:ph idx="1"/>
          </p:nvPr>
        </p:nvSpPr>
        <p:spPr>
          <a:xfrm>
            <a:off x="601579" y="2302025"/>
            <a:ext cx="11049801" cy="4351338"/>
          </a:xfrm>
        </p:spPr>
        <p:txBody>
          <a:bodyPr>
            <a:noAutofit/>
          </a:bodyPr>
          <a:lstStyle/>
          <a:p>
            <a:pPr algn="just"/>
            <a:endParaRPr lang="en-US" dirty="0">
              <a:solidFill>
                <a:srgbClr val="007098"/>
              </a:solidFill>
              <a:latin typeface="NYTYN M+ Verlag"/>
            </a:endParaRPr>
          </a:p>
          <a:p>
            <a:r>
              <a:rPr lang="en-US" sz="3200" dirty="0">
                <a:solidFill>
                  <a:srgbClr val="2F5597"/>
                </a:solidFill>
              </a:rPr>
              <a:t>Optimize non-drug options, non-opioid meds, appropriate anesthesiology techniques, and opioids</a:t>
            </a:r>
          </a:p>
          <a:p>
            <a:endParaRPr lang="en-US" sz="3200" dirty="0">
              <a:solidFill>
                <a:srgbClr val="2F5597"/>
              </a:solidFill>
            </a:endParaRPr>
          </a:p>
          <a:p>
            <a:pPr algn="just"/>
            <a:r>
              <a:rPr lang="en-US" sz="3200" dirty="0">
                <a:solidFill>
                  <a:srgbClr val="2F5597"/>
                </a:solidFill>
              </a:rPr>
              <a:t>Associated with </a:t>
            </a:r>
            <a:r>
              <a:rPr lang="en-US" sz="3200" b="1" dirty="0">
                <a:solidFill>
                  <a:srgbClr val="2F5597"/>
                </a:solidFill>
              </a:rPr>
              <a:t>better pain control </a:t>
            </a:r>
            <a:r>
              <a:rPr lang="en-US" sz="3200" dirty="0">
                <a:solidFill>
                  <a:srgbClr val="2F5597"/>
                </a:solidFill>
              </a:rPr>
              <a:t>and </a:t>
            </a:r>
            <a:r>
              <a:rPr lang="en-US" sz="3200" b="1" dirty="0">
                <a:solidFill>
                  <a:srgbClr val="2F5597"/>
                </a:solidFill>
              </a:rPr>
              <a:t>fewer adverse effects </a:t>
            </a:r>
          </a:p>
          <a:p>
            <a:pPr algn="just"/>
            <a:endParaRPr lang="en-US" sz="3200" dirty="0">
              <a:solidFill>
                <a:srgbClr val="2F5597"/>
              </a:solidFill>
            </a:endParaRPr>
          </a:p>
          <a:p>
            <a:r>
              <a:rPr lang="en-US" sz="3200" dirty="0">
                <a:solidFill>
                  <a:srgbClr val="2F5597"/>
                </a:solidFill>
              </a:rPr>
              <a:t>Encourage patient to adhere to non-drug treatment options regardless of medications prescribed</a:t>
            </a:r>
            <a:endParaRPr lang="en-US" sz="3200" b="1" dirty="0">
              <a:solidFill>
                <a:srgbClr val="2F5597"/>
              </a:solidFill>
            </a:endParaRPr>
          </a:p>
        </p:txBody>
      </p:sp>
    </p:spTree>
    <p:extLst>
      <p:ext uri="{BB962C8B-B14F-4D97-AF65-F5344CB8AC3E}">
        <p14:creationId xmlns:p14="http://schemas.microsoft.com/office/powerpoint/2010/main" val="3643750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A7C68D-0F7D-4844-82AC-9CEE49F6BD14}"/>
              </a:ext>
            </a:extLst>
          </p:cNvPr>
          <p:cNvSpPr>
            <a:spLocks noGrp="1"/>
          </p:cNvSpPr>
          <p:nvPr>
            <p:ph idx="1"/>
          </p:nvPr>
        </p:nvSpPr>
        <p:spPr>
          <a:xfrm>
            <a:off x="325785" y="2154106"/>
            <a:ext cx="2024264" cy="2680456"/>
          </a:xfrm>
        </p:spPr>
        <p:txBody>
          <a:bodyPr>
            <a:normAutofit/>
          </a:bodyPr>
          <a:lstStyle/>
          <a:p>
            <a:pPr marL="0" indent="0" algn="ctr">
              <a:buNone/>
            </a:pPr>
            <a:r>
              <a:rPr lang="en-US" sz="3200" b="1" i="1" dirty="0">
                <a:solidFill>
                  <a:schemeClr val="accent2">
                    <a:lumMod val="75000"/>
                  </a:schemeClr>
                </a:solidFill>
                <a:latin typeface="Calibri" panose="020F0502020204030204" pitchFamily="34" charset="0"/>
                <a:ea typeface="+mj-ea"/>
                <a:cs typeface="Times New Roman" panose="02020603050405020304" pitchFamily="18" charset="0"/>
              </a:rPr>
              <a:t>The goal is function, not zero pain </a:t>
            </a:r>
          </a:p>
        </p:txBody>
      </p:sp>
      <p:sp>
        <p:nvSpPr>
          <p:cNvPr id="4" name="Title 1">
            <a:extLst>
              <a:ext uri="{FF2B5EF4-FFF2-40B4-BE49-F238E27FC236}">
                <a16:creationId xmlns:a16="http://schemas.microsoft.com/office/drawing/2014/main" id="{4684435C-BA3F-4069-B1C8-6A510B813804}"/>
              </a:ext>
            </a:extLst>
          </p:cNvPr>
          <p:cNvSpPr txBox="1">
            <a:spLocks/>
          </p:cNvSpPr>
          <p:nvPr/>
        </p:nvSpPr>
        <p:spPr>
          <a:xfrm>
            <a:off x="132521" y="697876"/>
            <a:ext cx="2693778" cy="1325563"/>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2F5597"/>
                </a:solidFill>
                <a:latin typeface="Arial" panose="020B0604020202020204" pitchFamily="34" charset="0"/>
                <a:cs typeface="Arial" panose="020B0604020202020204" pitchFamily="34" charset="0"/>
              </a:rPr>
              <a:t>MULTI-MODAL PAIN MANAGEMENT</a:t>
            </a:r>
            <a:endParaRPr lang="en-US" sz="4000" b="1" dirty="0">
              <a:solidFill>
                <a:srgbClr val="2F5597"/>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1C7BB13-CCDB-4061-9BDE-92FBBA86D628}"/>
              </a:ext>
            </a:extLst>
          </p:cNvPr>
          <p:cNvPicPr>
            <a:picLocks noChangeAspect="1"/>
          </p:cNvPicPr>
          <p:nvPr/>
        </p:nvPicPr>
        <p:blipFill>
          <a:blip r:embed="rId3"/>
          <a:stretch>
            <a:fillRect/>
          </a:stretch>
        </p:blipFill>
        <p:spPr>
          <a:xfrm>
            <a:off x="3016799" y="240677"/>
            <a:ext cx="8660851" cy="6295228"/>
          </a:xfrm>
          <a:prstGeom prst="rect">
            <a:avLst/>
          </a:prstGeom>
        </p:spPr>
      </p:pic>
      <p:sp>
        <p:nvSpPr>
          <p:cNvPr id="2" name="TextBox 1">
            <a:extLst>
              <a:ext uri="{FF2B5EF4-FFF2-40B4-BE49-F238E27FC236}">
                <a16:creationId xmlns:a16="http://schemas.microsoft.com/office/drawing/2014/main" id="{89AD18A0-07F8-41F3-93B4-12B0F5DF654F}"/>
              </a:ext>
            </a:extLst>
          </p:cNvPr>
          <p:cNvSpPr txBox="1"/>
          <p:nvPr/>
        </p:nvSpPr>
        <p:spPr>
          <a:xfrm>
            <a:off x="5638800" y="6535905"/>
            <a:ext cx="6705600" cy="307777"/>
          </a:xfrm>
          <a:prstGeom prst="rect">
            <a:avLst/>
          </a:prstGeom>
          <a:noFill/>
        </p:spPr>
        <p:txBody>
          <a:bodyPr wrap="square" rtlCol="0">
            <a:spAutoFit/>
          </a:bodyPr>
          <a:lstStyle/>
          <a:p>
            <a:r>
              <a:rPr lang="en-US" sz="1400" dirty="0">
                <a:solidFill>
                  <a:srgbClr val="0070C0"/>
                </a:solidFill>
                <a:hlinkClick r:id="rId4">
                  <a:extLst>
                    <a:ext uri="{A12FA001-AC4F-418D-AE19-62706E023703}">
                      <ahyp:hlinkClr xmlns:ahyp="http://schemas.microsoft.com/office/drawing/2018/hyperlinkcolor" val="tx"/>
                    </a:ext>
                  </a:extLst>
                </a:hlinkClick>
              </a:rPr>
              <a:t>Safe Pain Control: Common Questions</a:t>
            </a:r>
            <a:endParaRPr lang="en-US" sz="1400" dirty="0">
              <a:solidFill>
                <a:srgbClr val="0070C0"/>
              </a:solidFill>
            </a:endParaRPr>
          </a:p>
        </p:txBody>
      </p:sp>
    </p:spTree>
    <p:extLst>
      <p:ext uri="{BB962C8B-B14F-4D97-AF65-F5344CB8AC3E}">
        <p14:creationId xmlns:p14="http://schemas.microsoft.com/office/powerpoint/2010/main" val="203569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0248577-C49F-439D-9604-970509D1E8F1}"/>
              </a:ext>
            </a:extLst>
          </p:cNvPr>
          <p:cNvSpPr>
            <a:spLocks noGrp="1"/>
          </p:cNvSpPr>
          <p:nvPr>
            <p:ph type="title"/>
          </p:nvPr>
        </p:nvSpPr>
        <p:spPr>
          <a:xfrm>
            <a:off x="838200" y="484393"/>
            <a:ext cx="10515600" cy="1325563"/>
          </a:xfrm>
        </p:spPr>
        <p:txBody>
          <a:bodyPr>
            <a:normAutofit/>
          </a:bodyPr>
          <a:lstStyle/>
          <a:p>
            <a:pPr algn="ctr"/>
            <a:r>
              <a:rPr lang="en-US" sz="3200" b="1" i="0" u="none" strike="noStrike" baseline="0" dirty="0">
                <a:solidFill>
                  <a:srgbClr val="2F5597"/>
                </a:solidFill>
                <a:latin typeface="Arial" panose="020B0604020202020204" pitchFamily="34" charset="0"/>
                <a:cs typeface="Arial" panose="020B0604020202020204" pitchFamily="34" charset="0"/>
              </a:rPr>
              <a:t>NON-DRUG STRATEGIES FOR MANAGING SURGICAL PAIN</a:t>
            </a:r>
            <a:endParaRPr lang="en-US" sz="4000" dirty="0">
              <a:solidFill>
                <a:srgbClr val="2F5597"/>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C61D6E52-2D0A-437F-A52E-61E206BC1C0F}"/>
              </a:ext>
            </a:extLst>
          </p:cNvPr>
          <p:cNvPicPr>
            <a:picLocks noChangeAspect="1"/>
          </p:cNvPicPr>
          <p:nvPr/>
        </p:nvPicPr>
        <p:blipFill>
          <a:blip r:embed="rId3"/>
          <a:stretch>
            <a:fillRect/>
          </a:stretch>
        </p:blipFill>
        <p:spPr>
          <a:xfrm>
            <a:off x="1357315" y="2680232"/>
            <a:ext cx="1610382" cy="2266976"/>
          </a:xfrm>
          <a:prstGeom prst="rect">
            <a:avLst/>
          </a:prstGeom>
        </p:spPr>
      </p:pic>
      <p:sp>
        <p:nvSpPr>
          <p:cNvPr id="3" name="TextBox 2">
            <a:extLst>
              <a:ext uri="{FF2B5EF4-FFF2-40B4-BE49-F238E27FC236}">
                <a16:creationId xmlns:a16="http://schemas.microsoft.com/office/drawing/2014/main" id="{8F43291A-6206-47B7-825A-5C88E489CAC2}"/>
              </a:ext>
            </a:extLst>
          </p:cNvPr>
          <p:cNvSpPr txBox="1"/>
          <p:nvPr/>
        </p:nvSpPr>
        <p:spPr>
          <a:xfrm>
            <a:off x="2967697" y="3428999"/>
            <a:ext cx="8252237" cy="769441"/>
          </a:xfrm>
          <a:prstGeom prst="rect">
            <a:avLst/>
          </a:prstGeom>
          <a:noFill/>
        </p:spPr>
        <p:txBody>
          <a:bodyPr wrap="square" rtlCol="0">
            <a:spAutoFit/>
          </a:bodyPr>
          <a:lstStyle/>
          <a:p>
            <a:r>
              <a:rPr lang="en-US" sz="4400" b="1" dirty="0">
                <a:solidFill>
                  <a:schemeClr val="accent2">
                    <a:lumMod val="75000"/>
                  </a:schemeClr>
                </a:solidFill>
                <a:latin typeface="NYTYN M+ Verlag"/>
                <a:ea typeface="+mj-ea"/>
                <a:cs typeface="+mj-cs"/>
              </a:rPr>
              <a:t>Just popping a pill is not enough</a:t>
            </a:r>
          </a:p>
        </p:txBody>
      </p:sp>
    </p:spTree>
    <p:extLst>
      <p:ext uri="{BB962C8B-B14F-4D97-AF65-F5344CB8AC3E}">
        <p14:creationId xmlns:p14="http://schemas.microsoft.com/office/powerpoint/2010/main" val="1641175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15D69-0F4D-44AD-9A12-17549F19DB8D}"/>
              </a:ext>
            </a:extLst>
          </p:cNvPr>
          <p:cNvSpPr>
            <a:spLocks noGrp="1"/>
          </p:cNvSpPr>
          <p:nvPr>
            <p:ph type="title"/>
          </p:nvPr>
        </p:nvSpPr>
        <p:spPr>
          <a:xfrm>
            <a:off x="747583" y="-170644"/>
            <a:ext cx="10515600" cy="1325563"/>
          </a:xfrm>
        </p:spPr>
        <p:txBody>
          <a:bodyPr/>
          <a:lstStyle/>
          <a:p>
            <a:pPr algn="ctr"/>
            <a:r>
              <a:rPr lang="en-US" b="1" dirty="0">
                <a:solidFill>
                  <a:srgbClr val="2F5597"/>
                </a:solidFill>
                <a:latin typeface="NYTYN M+ Verlag"/>
              </a:rPr>
              <a:t>DISCLAIMERS: </a:t>
            </a:r>
            <a:r>
              <a:rPr lang="en-US" b="1" dirty="0">
                <a:solidFill>
                  <a:srgbClr val="C55A11"/>
                </a:solidFill>
                <a:latin typeface="NYTYN M+ Verlag"/>
              </a:rPr>
              <a:t>CME Disclosure</a:t>
            </a:r>
            <a:endParaRPr lang="en-US" dirty="0">
              <a:solidFill>
                <a:srgbClr val="C55A11"/>
              </a:solidFill>
            </a:endParaRPr>
          </a:p>
        </p:txBody>
      </p:sp>
      <p:sp>
        <p:nvSpPr>
          <p:cNvPr id="5" name="TextBox 4">
            <a:extLst>
              <a:ext uri="{FF2B5EF4-FFF2-40B4-BE49-F238E27FC236}">
                <a16:creationId xmlns:a16="http://schemas.microsoft.com/office/drawing/2014/main" id="{B97A124A-E4DD-4FA2-AAAB-ED5EF04A497A}"/>
              </a:ext>
            </a:extLst>
          </p:cNvPr>
          <p:cNvSpPr txBox="1"/>
          <p:nvPr/>
        </p:nvSpPr>
        <p:spPr>
          <a:xfrm>
            <a:off x="1161535" y="1890584"/>
            <a:ext cx="9687697" cy="369332"/>
          </a:xfrm>
          <a:prstGeom prst="rect">
            <a:avLst/>
          </a:prstGeom>
          <a:noFill/>
        </p:spPr>
        <p:txBody>
          <a:bodyPr wrap="square" numCol="3" rtlCol="0">
            <a:spAutoFit/>
          </a:bodyPr>
          <a:lstStyle/>
          <a:p>
            <a:endParaRPr lang="en-US" dirty="0"/>
          </a:p>
        </p:txBody>
      </p:sp>
      <p:sp>
        <p:nvSpPr>
          <p:cNvPr id="8" name="TextBox 7">
            <a:extLst>
              <a:ext uri="{FF2B5EF4-FFF2-40B4-BE49-F238E27FC236}">
                <a16:creationId xmlns:a16="http://schemas.microsoft.com/office/drawing/2014/main" id="{0D873CBC-EAE5-490C-8F94-70F5BAC065BB}"/>
              </a:ext>
            </a:extLst>
          </p:cNvPr>
          <p:cNvSpPr txBox="1"/>
          <p:nvPr/>
        </p:nvSpPr>
        <p:spPr>
          <a:xfrm>
            <a:off x="130629" y="816817"/>
            <a:ext cx="5785758" cy="3293209"/>
          </a:xfrm>
          <a:prstGeom prst="rect">
            <a:avLst/>
          </a:prstGeom>
          <a:noFill/>
        </p:spPr>
        <p:txBody>
          <a:bodyPr wrap="square">
            <a:spAutoFit/>
          </a:bodyPr>
          <a:lstStyle/>
          <a:p>
            <a:r>
              <a:rPr lang="en-US" sz="1600" b="1" dirty="0"/>
              <a:t>Learning Objectives </a:t>
            </a:r>
          </a:p>
          <a:p>
            <a:r>
              <a:rPr lang="en-US" sz="1600" dirty="0"/>
              <a:t>After this activity, the learners should be better able to: Set appropriate expectations for post-op pain and create a pain management plan with patients prior to surgery date to encourage conservative use of opioids and enhance patient satisfaction; Screen patients to help identify those with or at risk for OUD, depression, and anxiety to help guide pre‐ and post-op strategies, including multi‐modal pain management; Use multi‐modal pain management, including non‐drug strategies, to minimize opioid use and help patients reach treatment goals with fewer medications; Coordinate a post‐op pain management plan with your patient and their primary care provider to continue patient progress and safeguard against persistent opioid use. </a:t>
            </a:r>
          </a:p>
        </p:txBody>
      </p:sp>
      <p:sp>
        <p:nvSpPr>
          <p:cNvPr id="10" name="TextBox 9">
            <a:extLst>
              <a:ext uri="{FF2B5EF4-FFF2-40B4-BE49-F238E27FC236}">
                <a16:creationId xmlns:a16="http://schemas.microsoft.com/office/drawing/2014/main" id="{7A479781-36A2-4748-91BA-353EFC536885}"/>
              </a:ext>
            </a:extLst>
          </p:cNvPr>
          <p:cNvSpPr txBox="1"/>
          <p:nvPr/>
        </p:nvSpPr>
        <p:spPr>
          <a:xfrm>
            <a:off x="130629" y="4205873"/>
            <a:ext cx="5785758" cy="1077218"/>
          </a:xfrm>
          <a:prstGeom prst="rect">
            <a:avLst/>
          </a:prstGeom>
          <a:noFill/>
        </p:spPr>
        <p:txBody>
          <a:bodyPr wrap="square">
            <a:spAutoFit/>
          </a:bodyPr>
          <a:lstStyle/>
          <a:p>
            <a:r>
              <a:rPr lang="en-US" sz="1600" b="1" dirty="0"/>
              <a:t>Accreditation</a:t>
            </a:r>
          </a:p>
          <a:p>
            <a:r>
              <a:rPr lang="en-US" sz="1600" dirty="0"/>
              <a:t>The Medical University of South Carolina is accredited by the Accreditation Council for Continuing Medical Education (ACCME) to provide continuing medical education for Physicians. </a:t>
            </a:r>
          </a:p>
        </p:txBody>
      </p:sp>
      <p:sp>
        <p:nvSpPr>
          <p:cNvPr id="12" name="TextBox 11">
            <a:extLst>
              <a:ext uri="{FF2B5EF4-FFF2-40B4-BE49-F238E27FC236}">
                <a16:creationId xmlns:a16="http://schemas.microsoft.com/office/drawing/2014/main" id="{4BCD8B5E-AE97-41CB-A149-252324EAE9EE}"/>
              </a:ext>
            </a:extLst>
          </p:cNvPr>
          <p:cNvSpPr txBox="1"/>
          <p:nvPr/>
        </p:nvSpPr>
        <p:spPr>
          <a:xfrm>
            <a:off x="65316" y="5483809"/>
            <a:ext cx="5851072" cy="1077218"/>
          </a:xfrm>
          <a:prstGeom prst="rect">
            <a:avLst/>
          </a:prstGeom>
          <a:noFill/>
        </p:spPr>
        <p:txBody>
          <a:bodyPr wrap="square">
            <a:spAutoFit/>
          </a:bodyPr>
          <a:lstStyle/>
          <a:p>
            <a:r>
              <a:rPr lang="en-US" sz="1600" b="1" dirty="0"/>
              <a:t>Credit Designation </a:t>
            </a:r>
            <a:r>
              <a:rPr lang="en-US" sz="1600" dirty="0"/>
              <a:t>The Medical University of South Carolina designates this live activity for a maximum of 1.0 </a:t>
            </a:r>
            <a:r>
              <a:rPr lang="en-US" sz="1600" i="1" dirty="0"/>
              <a:t>AMA PRA Category 1 Credit(s)™</a:t>
            </a:r>
            <a:r>
              <a:rPr lang="en-US" sz="1600" dirty="0"/>
              <a:t>.  Physicians should claim only the credit commensurate with the extent of their participation in the activity. </a:t>
            </a:r>
          </a:p>
        </p:txBody>
      </p:sp>
      <p:sp>
        <p:nvSpPr>
          <p:cNvPr id="14" name="TextBox 13">
            <a:extLst>
              <a:ext uri="{FF2B5EF4-FFF2-40B4-BE49-F238E27FC236}">
                <a16:creationId xmlns:a16="http://schemas.microsoft.com/office/drawing/2014/main" id="{93209D1D-60CD-446F-AA78-2165C260155E}"/>
              </a:ext>
            </a:extLst>
          </p:cNvPr>
          <p:cNvSpPr txBox="1"/>
          <p:nvPr/>
        </p:nvSpPr>
        <p:spPr>
          <a:xfrm>
            <a:off x="5916387" y="816818"/>
            <a:ext cx="6275613" cy="5755422"/>
          </a:xfrm>
          <a:prstGeom prst="rect">
            <a:avLst/>
          </a:prstGeom>
          <a:noFill/>
        </p:spPr>
        <p:txBody>
          <a:bodyPr wrap="square">
            <a:spAutoFit/>
          </a:bodyPr>
          <a:lstStyle/>
          <a:p>
            <a:r>
              <a:rPr lang="en-US" sz="1600" b="1" dirty="0"/>
              <a:t>Disclosure Statement  </a:t>
            </a:r>
          </a:p>
          <a:p>
            <a:r>
              <a:rPr lang="en-US" sz="1600" dirty="0"/>
              <a:t>In accordance with the ACCME Standards for Integrity and Independence in Accredited Continuing Education anyone involved in planning or presenting this educational activity will be required to disclose any financial relationships with any ineligible companies. An ineligible company is any entity whose primary business is producing, marketing, selling, reselling, or distributing healthcare products used by or on patients. This information is listed below. Any financial relationships with these ineligible companies have been mitigated by the MUSC Office of CME. Speakers who incorporate information about off‐label or investigational use of drugs or devices will be asked to disclose that information at the beginning of their presentation.  The following information has been disclosed: </a:t>
            </a:r>
          </a:p>
          <a:p>
            <a:endParaRPr lang="en-US" sz="1600" dirty="0"/>
          </a:p>
          <a:p>
            <a:r>
              <a:rPr lang="en-US" sz="1600" b="1" dirty="0"/>
              <a:t>Presenters/Planners/Moderators with NO financial relationships with Ineligible Companies: </a:t>
            </a:r>
            <a:r>
              <a:rPr lang="en-US" sz="1600" dirty="0"/>
              <a:t>Kelly Barth, William Basco, Robert Cina, Sandra Counts, Mulugeta Gebregziabher, Nancy Hahn, Lauren Linder, Mark Lockett, Patrick Mauldin, Jenna McCauley, Joseph McElwee, William Moran, Megan Pruitt, Charles Reitman, Sophie Robert, Skip Schumann, David Taber, Ralph Ward, Christopher Wisniewski,  Sarah Ball</a:t>
            </a:r>
          </a:p>
          <a:p>
            <a:endParaRPr lang="en-US" sz="1600" dirty="0"/>
          </a:p>
          <a:p>
            <a:r>
              <a:rPr lang="en-US" sz="1600" b="1" dirty="0"/>
              <a:t>Presenters/Planners/Moderators with financial relationships with Ineligible Companies: </a:t>
            </a:r>
            <a:r>
              <a:rPr lang="en-US" sz="1600" dirty="0"/>
              <a:t>None</a:t>
            </a:r>
          </a:p>
        </p:txBody>
      </p:sp>
    </p:spTree>
    <p:extLst>
      <p:ext uri="{BB962C8B-B14F-4D97-AF65-F5344CB8AC3E}">
        <p14:creationId xmlns:p14="http://schemas.microsoft.com/office/powerpoint/2010/main" val="17005107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BB49A35-2D77-449A-AD08-2BA9D4EA3EAE}"/>
              </a:ext>
            </a:extLst>
          </p:cNvPr>
          <p:cNvPicPr>
            <a:picLocks noGrp="1" noChangeAspect="1"/>
          </p:cNvPicPr>
          <p:nvPr>
            <p:ph idx="1"/>
          </p:nvPr>
        </p:nvPicPr>
        <p:blipFill>
          <a:blip r:embed="rId3"/>
          <a:stretch>
            <a:fillRect/>
          </a:stretch>
        </p:blipFill>
        <p:spPr>
          <a:xfrm>
            <a:off x="7476465" y="179500"/>
            <a:ext cx="4172196" cy="6498999"/>
          </a:xfrm>
        </p:spPr>
      </p:pic>
      <p:sp>
        <p:nvSpPr>
          <p:cNvPr id="4" name="Title 1">
            <a:extLst>
              <a:ext uri="{FF2B5EF4-FFF2-40B4-BE49-F238E27FC236}">
                <a16:creationId xmlns:a16="http://schemas.microsoft.com/office/drawing/2014/main" id="{3ACC1195-3C05-4857-931C-25E898CB6DD4}"/>
              </a:ext>
            </a:extLst>
          </p:cNvPr>
          <p:cNvSpPr>
            <a:spLocks noGrp="1"/>
          </p:cNvSpPr>
          <p:nvPr>
            <p:ph type="title"/>
          </p:nvPr>
        </p:nvSpPr>
        <p:spPr>
          <a:xfrm>
            <a:off x="328619" y="678360"/>
            <a:ext cx="6324600" cy="1325563"/>
          </a:xfrm>
        </p:spPr>
        <p:txBody>
          <a:bodyPr>
            <a:noAutofit/>
          </a:bodyPr>
          <a:lstStyle/>
          <a:p>
            <a:pPr algn="ctr"/>
            <a:r>
              <a:rPr lang="en-US" sz="3200" b="1" i="0" u="none" strike="noStrike" baseline="0" dirty="0">
                <a:solidFill>
                  <a:srgbClr val="2F5597"/>
                </a:solidFill>
                <a:latin typeface="NYTYN M+ Verlag"/>
              </a:rPr>
              <a:t>NON-DRUG STRATEGIES FOR MANAGING SURGICAL PAIN</a:t>
            </a:r>
            <a:br>
              <a:rPr lang="en-US" sz="3200" b="1" i="0" u="none" strike="noStrike" baseline="0" dirty="0">
                <a:solidFill>
                  <a:schemeClr val="accent6">
                    <a:lumMod val="75000"/>
                  </a:schemeClr>
                </a:solidFill>
                <a:latin typeface="NYTYN M+ Verlag"/>
              </a:rPr>
            </a:br>
            <a:r>
              <a:rPr lang="en-US" sz="3200" b="1" i="1" u="none" strike="noStrike" baseline="0" dirty="0">
                <a:solidFill>
                  <a:schemeClr val="accent2">
                    <a:lumMod val="75000"/>
                  </a:schemeClr>
                </a:solidFill>
                <a:latin typeface="Calibri" panose="020F0502020204030204" pitchFamily="34" charset="0"/>
                <a:cs typeface="Times New Roman" panose="02020603050405020304" pitchFamily="18" charset="0"/>
              </a:rPr>
              <a:t>Often used in combination</a:t>
            </a:r>
            <a:r>
              <a:rPr lang="en-US" sz="3200" b="1" i="1" dirty="0">
                <a:solidFill>
                  <a:schemeClr val="accent2">
                    <a:lumMod val="75000"/>
                  </a:schemeClr>
                </a:solidFill>
                <a:latin typeface="Calibri" panose="020F0502020204030204" pitchFamily="34" charset="0"/>
                <a:cs typeface="Times New Roman" panose="02020603050405020304" pitchFamily="18" charset="0"/>
              </a:rPr>
              <a:t> and </a:t>
            </a:r>
            <a:br>
              <a:rPr lang="en-US" sz="3200" b="1" i="1" dirty="0">
                <a:solidFill>
                  <a:schemeClr val="accent2">
                    <a:lumMod val="75000"/>
                  </a:schemeClr>
                </a:solidFill>
                <a:latin typeface="Calibri" panose="020F0502020204030204" pitchFamily="34" charset="0"/>
                <a:cs typeface="Times New Roman" panose="02020603050405020304" pitchFamily="18" charset="0"/>
              </a:rPr>
            </a:br>
            <a:r>
              <a:rPr lang="en-US" sz="3200" b="1" i="1" dirty="0">
                <a:solidFill>
                  <a:schemeClr val="accent2">
                    <a:lumMod val="75000"/>
                  </a:schemeClr>
                </a:solidFill>
                <a:latin typeface="Calibri" panose="020F0502020204030204" pitchFamily="34" charset="0"/>
                <a:cs typeface="Times New Roman" panose="02020603050405020304" pitchFamily="18" charset="0"/>
              </a:rPr>
              <a:t>many are self-care</a:t>
            </a:r>
            <a:endParaRPr lang="en-US" sz="3200" i="1" dirty="0">
              <a:solidFill>
                <a:schemeClr val="accent2">
                  <a:lumMod val="75000"/>
                </a:schemeClr>
              </a:solidFill>
            </a:endParaRPr>
          </a:p>
        </p:txBody>
      </p:sp>
      <p:sp>
        <p:nvSpPr>
          <p:cNvPr id="5" name="TextBox 4">
            <a:extLst>
              <a:ext uri="{FF2B5EF4-FFF2-40B4-BE49-F238E27FC236}">
                <a16:creationId xmlns:a16="http://schemas.microsoft.com/office/drawing/2014/main" id="{2992106B-661C-64F6-B29E-5362BA7F0939}"/>
              </a:ext>
            </a:extLst>
          </p:cNvPr>
          <p:cNvSpPr txBox="1"/>
          <p:nvPr/>
        </p:nvSpPr>
        <p:spPr>
          <a:xfrm>
            <a:off x="685800" y="2823748"/>
            <a:ext cx="6162261" cy="2554545"/>
          </a:xfrm>
          <a:prstGeom prst="rect">
            <a:avLst/>
          </a:prstGeom>
          <a:noFill/>
          <a:ln w="57150">
            <a:noFill/>
          </a:ln>
        </p:spPr>
        <p:txBody>
          <a:bodyPr wrap="square" rtlCol="0">
            <a:spAutoFit/>
          </a:bodyPr>
          <a:lstStyle/>
          <a:p>
            <a:r>
              <a:rPr lang="en-US" sz="3200" dirty="0">
                <a:solidFill>
                  <a:srgbClr val="2F5597"/>
                </a:solidFill>
                <a:cs typeface="Arial" panose="020B0604020202020204" pitchFamily="34" charset="0"/>
              </a:rPr>
              <a:t>A good night’s SLEEP is a key part of a patient’s pain management plan:</a:t>
            </a:r>
          </a:p>
          <a:p>
            <a:pPr marL="914400" lvl="1" indent="-457200">
              <a:buFont typeface="Arial" panose="020B0604020202020204" pitchFamily="34" charset="0"/>
              <a:buChar char="•"/>
            </a:pPr>
            <a:r>
              <a:rPr lang="en-US" sz="3200" dirty="0">
                <a:solidFill>
                  <a:srgbClr val="2F5597"/>
                </a:solidFill>
                <a:cs typeface="Arial" panose="020B0604020202020204" pitchFamily="34" charset="0"/>
              </a:rPr>
              <a:t>Pain can reduce sleep quality</a:t>
            </a:r>
          </a:p>
          <a:p>
            <a:pPr marL="914400" lvl="1" indent="-457200">
              <a:buFont typeface="Arial" panose="020B0604020202020204" pitchFamily="34" charset="0"/>
              <a:buChar char="•"/>
            </a:pPr>
            <a:r>
              <a:rPr lang="en-US" sz="3200" dirty="0">
                <a:solidFill>
                  <a:srgbClr val="2F5597"/>
                </a:solidFill>
                <a:cs typeface="Arial" panose="020B0604020202020204" pitchFamily="34" charset="0"/>
              </a:rPr>
              <a:t>Poor sleep may increase pain sensitivity</a:t>
            </a:r>
          </a:p>
        </p:txBody>
      </p:sp>
      <p:sp>
        <p:nvSpPr>
          <p:cNvPr id="2" name="TextBox 1">
            <a:extLst>
              <a:ext uri="{FF2B5EF4-FFF2-40B4-BE49-F238E27FC236}">
                <a16:creationId xmlns:a16="http://schemas.microsoft.com/office/drawing/2014/main" id="{0D3F5CDE-AC7C-4DF5-AB26-E10C269C8607}"/>
              </a:ext>
            </a:extLst>
          </p:cNvPr>
          <p:cNvSpPr txBox="1"/>
          <p:nvPr/>
        </p:nvSpPr>
        <p:spPr>
          <a:xfrm>
            <a:off x="685800" y="6204032"/>
            <a:ext cx="2960225" cy="543162"/>
          </a:xfrm>
          <a:prstGeom prst="rect">
            <a:avLst/>
          </a:prstGeom>
          <a:noFill/>
        </p:spPr>
        <p:txBody>
          <a:bodyPr wrap="square" rtlCol="0">
            <a:spAutoFit/>
          </a:bodyPr>
          <a:lstStyle/>
          <a:p>
            <a:pPr marL="0" marR="0">
              <a:lnSpc>
                <a:spcPct val="107000"/>
              </a:lnSpc>
              <a:spcBef>
                <a:spcPts val="0"/>
              </a:spcBef>
              <a:spcAft>
                <a:spcPts val="80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Raymond et al. </a:t>
            </a:r>
            <a:r>
              <a:rPr lang="en-US" sz="14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Pain</a:t>
            </a: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2001</a:t>
            </a:r>
            <a:b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Gerhart et al. </a:t>
            </a:r>
            <a:r>
              <a:rPr lang="en-US" sz="14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Ann </a:t>
            </a:r>
            <a:r>
              <a:rPr lang="en-US" sz="1400"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Behav</a:t>
            </a:r>
            <a:r>
              <a:rPr lang="en-US" sz="14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Med</a:t>
            </a: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2017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0641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17B93E5-7056-4305-9BB6-3CB3016184AE}"/>
              </a:ext>
            </a:extLst>
          </p:cNvPr>
          <p:cNvPicPr>
            <a:picLocks noGrp="1" noChangeAspect="1"/>
          </p:cNvPicPr>
          <p:nvPr>
            <p:ph idx="1"/>
          </p:nvPr>
        </p:nvPicPr>
        <p:blipFill>
          <a:blip r:embed="rId3"/>
          <a:stretch>
            <a:fillRect/>
          </a:stretch>
        </p:blipFill>
        <p:spPr>
          <a:xfrm>
            <a:off x="3024426" y="2443797"/>
            <a:ext cx="2083000" cy="1970405"/>
          </a:xfrm>
        </p:spPr>
      </p:pic>
      <p:sp>
        <p:nvSpPr>
          <p:cNvPr id="4" name="Title 1">
            <a:extLst>
              <a:ext uri="{FF2B5EF4-FFF2-40B4-BE49-F238E27FC236}">
                <a16:creationId xmlns:a16="http://schemas.microsoft.com/office/drawing/2014/main" id="{9266A9CF-FFB4-48CF-9421-8BB111E2159A}"/>
              </a:ext>
            </a:extLst>
          </p:cNvPr>
          <p:cNvSpPr>
            <a:spLocks noGrp="1"/>
          </p:cNvSpPr>
          <p:nvPr>
            <p:ph type="title"/>
          </p:nvPr>
        </p:nvSpPr>
        <p:spPr>
          <a:xfrm>
            <a:off x="838200" y="454576"/>
            <a:ext cx="10515600" cy="1325563"/>
          </a:xfrm>
        </p:spPr>
        <p:txBody>
          <a:bodyPr>
            <a:normAutofit/>
          </a:bodyPr>
          <a:lstStyle/>
          <a:p>
            <a:pPr algn="ctr"/>
            <a:r>
              <a:rPr lang="en-US" sz="3200" b="1" i="0" u="none" strike="noStrike" baseline="0" dirty="0">
                <a:solidFill>
                  <a:srgbClr val="2F5597"/>
                </a:solidFill>
                <a:latin typeface="Arial" panose="020B0604020202020204" pitchFamily="34" charset="0"/>
                <a:cs typeface="Arial" panose="020B0604020202020204" pitchFamily="34" charset="0"/>
              </a:rPr>
              <a:t>MULTI-MODAL MEDICATION MANAGEMENT</a:t>
            </a:r>
            <a:endParaRPr lang="en-US" sz="4000" dirty="0">
              <a:solidFill>
                <a:srgbClr val="2F5597"/>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399FA94E-8105-4445-B541-A2195D1CEDA0}"/>
              </a:ext>
            </a:extLst>
          </p:cNvPr>
          <p:cNvSpPr txBox="1"/>
          <p:nvPr/>
        </p:nvSpPr>
        <p:spPr>
          <a:xfrm>
            <a:off x="5193924" y="3147877"/>
            <a:ext cx="5148681" cy="769441"/>
          </a:xfrm>
          <a:prstGeom prst="rect">
            <a:avLst/>
          </a:prstGeom>
          <a:noFill/>
        </p:spPr>
        <p:txBody>
          <a:bodyPr wrap="square" rtlCol="0">
            <a:spAutoFit/>
          </a:bodyPr>
          <a:lstStyle/>
          <a:p>
            <a:r>
              <a:rPr lang="en-US" sz="4400" b="1" dirty="0">
                <a:solidFill>
                  <a:schemeClr val="accent6">
                    <a:lumMod val="75000"/>
                  </a:schemeClr>
                </a:solidFill>
                <a:latin typeface="NYTYN M+ Verlag"/>
                <a:ea typeface="+mj-ea"/>
                <a:cs typeface="+mj-cs"/>
              </a:rPr>
              <a:t>Pain</a:t>
            </a:r>
            <a:r>
              <a:rPr lang="en-US" dirty="0">
                <a:solidFill>
                  <a:schemeClr val="accent6">
                    <a:lumMod val="75000"/>
                  </a:schemeClr>
                </a:solidFill>
              </a:rPr>
              <a:t> </a:t>
            </a:r>
            <a:r>
              <a:rPr lang="en-US" sz="4400" b="1" dirty="0">
                <a:solidFill>
                  <a:schemeClr val="accent6">
                    <a:lumMod val="75000"/>
                  </a:schemeClr>
                </a:solidFill>
                <a:latin typeface="NYTYN M+ Verlag"/>
                <a:ea typeface="+mj-ea"/>
                <a:cs typeface="+mj-cs"/>
              </a:rPr>
              <a:t>Meds</a:t>
            </a:r>
          </a:p>
        </p:txBody>
      </p:sp>
    </p:spTree>
    <p:extLst>
      <p:ext uri="{BB962C8B-B14F-4D97-AF65-F5344CB8AC3E}">
        <p14:creationId xmlns:p14="http://schemas.microsoft.com/office/powerpoint/2010/main" val="987206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A20FD-0A3F-4AF0-8EB0-29D8D32D05EE}"/>
              </a:ext>
            </a:extLst>
          </p:cNvPr>
          <p:cNvSpPr>
            <a:spLocks noGrp="1"/>
          </p:cNvSpPr>
          <p:nvPr>
            <p:ph type="title"/>
          </p:nvPr>
        </p:nvSpPr>
        <p:spPr/>
        <p:txBody>
          <a:bodyPr>
            <a:normAutofit/>
          </a:bodyPr>
          <a:lstStyle/>
          <a:p>
            <a:pPr algn="ctr"/>
            <a:r>
              <a:rPr lang="en-US" sz="3600" b="1" dirty="0">
                <a:solidFill>
                  <a:srgbClr val="2F5597"/>
                </a:solidFill>
                <a:latin typeface="NYTYN M+ Verlag"/>
              </a:rPr>
              <a:t>NON-OPIOID MEDS IN MULTI-MODAL (MM)</a:t>
            </a:r>
            <a:br>
              <a:rPr lang="en-US" sz="3600" b="1" dirty="0">
                <a:solidFill>
                  <a:srgbClr val="2F5597"/>
                </a:solidFill>
                <a:latin typeface="NYTYN M+ Verlag"/>
              </a:rPr>
            </a:br>
            <a:r>
              <a:rPr lang="en-US" sz="3600" b="1" dirty="0">
                <a:solidFill>
                  <a:srgbClr val="2F5597"/>
                </a:solidFill>
                <a:latin typeface="NYTYN M+ Verlag"/>
              </a:rPr>
              <a:t> SURGICAL PAIN MANAGEMENT</a:t>
            </a:r>
            <a:endParaRPr lang="en-US" sz="3600" dirty="0"/>
          </a:p>
        </p:txBody>
      </p:sp>
      <p:sp>
        <p:nvSpPr>
          <p:cNvPr id="3" name="Content Placeholder 2">
            <a:extLst>
              <a:ext uri="{FF2B5EF4-FFF2-40B4-BE49-F238E27FC236}">
                <a16:creationId xmlns:a16="http://schemas.microsoft.com/office/drawing/2014/main" id="{C8F3C7EE-1B7E-41AA-A289-B6AE504DB8C6}"/>
              </a:ext>
            </a:extLst>
          </p:cNvPr>
          <p:cNvSpPr>
            <a:spLocks noGrp="1"/>
          </p:cNvSpPr>
          <p:nvPr>
            <p:ph idx="1"/>
          </p:nvPr>
        </p:nvSpPr>
        <p:spPr>
          <a:xfrm>
            <a:off x="590550" y="1866901"/>
            <a:ext cx="11487150" cy="4133850"/>
          </a:xfrm>
        </p:spPr>
        <p:txBody>
          <a:bodyPr>
            <a:normAutofit/>
          </a:bodyPr>
          <a:lstStyle/>
          <a:p>
            <a:pPr>
              <a:lnSpc>
                <a:spcPct val="107000"/>
              </a:lnSpc>
              <a:spcBef>
                <a:spcPts val="0"/>
              </a:spcBef>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3000" b="1" dirty="0">
                <a:solidFill>
                  <a:srgbClr val="C55A11"/>
                </a:solidFill>
                <a:effectLst/>
                <a:latin typeface="Calibri" panose="020F0502020204030204" pitchFamily="34" charset="0"/>
                <a:ea typeface="Calibri" panose="020F0502020204030204" pitchFamily="34" charset="0"/>
              </a:rPr>
              <a:t>NSAIDs and APAP together </a:t>
            </a:r>
            <a:r>
              <a:rPr lang="en-US" sz="3000" dirty="0">
                <a:solidFill>
                  <a:srgbClr val="2F5597"/>
                </a:solidFill>
                <a:effectLst/>
                <a:latin typeface="Calibri" panose="020F0502020204030204" pitchFamily="34" charset="0"/>
                <a:ea typeface="Calibri" panose="020F0502020204030204" pitchFamily="34" charset="0"/>
              </a:rPr>
              <a:t>offer better pain control than either alone</a:t>
            </a:r>
          </a:p>
          <a:p>
            <a:pPr lvl="1">
              <a:lnSpc>
                <a:spcPct val="107000"/>
              </a:lnSpc>
              <a:spcBef>
                <a:spcPts val="0"/>
              </a:spcBef>
            </a:pPr>
            <a:r>
              <a:rPr lang="en-US" sz="2600" dirty="0">
                <a:solidFill>
                  <a:srgbClr val="2F5597"/>
                </a:solidFill>
                <a:latin typeface="Calibri" panose="020F0502020204030204" pitchFamily="34" charset="0"/>
                <a:ea typeface="Calibri" panose="020F0502020204030204" pitchFamily="34" charset="0"/>
              </a:rPr>
              <a:t>Taking both at the same time may improve adherence</a:t>
            </a:r>
          </a:p>
          <a:p>
            <a:pPr lvl="2">
              <a:lnSpc>
                <a:spcPct val="107000"/>
              </a:lnSpc>
              <a:spcBef>
                <a:spcPts val="0"/>
              </a:spcBef>
            </a:pPr>
            <a:r>
              <a:rPr lang="en-US" sz="2600" dirty="0">
                <a:solidFill>
                  <a:srgbClr val="2F5597"/>
                </a:solidFill>
                <a:latin typeface="Calibri" panose="020F0502020204030204" pitchFamily="34" charset="0"/>
                <a:ea typeface="Calibri" panose="020F0502020204030204" pitchFamily="34" charset="0"/>
              </a:rPr>
              <a:t>For example:  1000mg APAP + 600 mg ibuprofen every 8 hours</a:t>
            </a:r>
          </a:p>
          <a:p>
            <a:pPr lvl="1">
              <a:lnSpc>
                <a:spcPct val="107000"/>
              </a:lnSpc>
              <a:spcBef>
                <a:spcPts val="0"/>
              </a:spcBef>
            </a:pPr>
            <a:r>
              <a:rPr lang="en-US" sz="2600" dirty="0">
                <a:solidFill>
                  <a:srgbClr val="2F5597"/>
                </a:solidFill>
                <a:effectLst/>
                <a:latin typeface="Calibri" panose="020F0502020204030204" pitchFamily="34" charset="0"/>
                <a:ea typeface="Calibri" panose="020F0502020204030204" pitchFamily="34" charset="0"/>
              </a:rPr>
              <a:t>Risks of NSAIDS may exceed benefits for some patients</a:t>
            </a:r>
          </a:p>
          <a:p>
            <a:pPr lvl="2">
              <a:lnSpc>
                <a:spcPct val="107000"/>
              </a:lnSpc>
              <a:spcBef>
                <a:spcPts val="0"/>
              </a:spcBef>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3000"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Gabapentin and Pregabalin</a:t>
            </a:r>
          </a:p>
          <a:p>
            <a:pPr lvl="1">
              <a:lnSpc>
                <a:spcPct val="107000"/>
              </a:lnSpc>
              <a:spcBef>
                <a:spcPts val="0"/>
              </a:spcBef>
            </a:pPr>
            <a:r>
              <a:rPr lang="en-US" sz="2600"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Effectiveness data in post-op MM pain control limited and inconclusive</a:t>
            </a:r>
          </a:p>
          <a:p>
            <a:pPr lvl="1">
              <a:lnSpc>
                <a:spcPct val="107000"/>
              </a:lnSpc>
              <a:spcBef>
                <a:spcPts val="0"/>
              </a:spcBef>
            </a:pPr>
            <a:r>
              <a:rPr lang="en-US" sz="2600"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Use not without risk </a:t>
            </a:r>
          </a:p>
          <a:p>
            <a:pPr lvl="2">
              <a:lnSpc>
                <a:spcPct val="107000"/>
              </a:lnSpc>
              <a:spcBef>
                <a:spcPts val="0"/>
              </a:spcBef>
            </a:pPr>
            <a:r>
              <a:rPr lang="en-US" sz="2600"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Includes sedation, respiratory depression, delirium in the elderly</a:t>
            </a:r>
          </a:p>
          <a:p>
            <a:pPr lvl="1">
              <a:lnSpc>
                <a:spcPct val="107000"/>
              </a:lnSpc>
              <a:spcBef>
                <a:spcPts val="0"/>
              </a:spcBef>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lvl="2">
              <a:lnSpc>
                <a:spcPct val="107000"/>
              </a:lnSpc>
              <a:spcBef>
                <a:spcPts val="0"/>
              </a:spcBef>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lvl="2">
              <a:lnSpc>
                <a:spcPct val="107000"/>
              </a:lnSpc>
              <a:spcBef>
                <a:spcPts val="0"/>
              </a:spcBef>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434F172E-817C-4E21-94DA-961BF335C88F}"/>
              </a:ext>
            </a:extLst>
          </p:cNvPr>
          <p:cNvSpPr txBox="1"/>
          <p:nvPr/>
        </p:nvSpPr>
        <p:spPr>
          <a:xfrm>
            <a:off x="838200" y="6000751"/>
            <a:ext cx="10407570" cy="984885"/>
          </a:xfrm>
          <a:prstGeom prst="rect">
            <a:avLst/>
          </a:prstGeom>
          <a:noFill/>
        </p:spPr>
        <p:txBody>
          <a:bodyPr wrap="square" rtlCol="0">
            <a:spAutoFit/>
          </a:bodyPr>
          <a:lstStyle/>
          <a:p>
            <a:r>
              <a:rPr lang="en-US" sz="1600" b="1" dirty="0"/>
              <a:t>KEY</a:t>
            </a:r>
            <a:r>
              <a:rPr lang="en-US" sz="1600" dirty="0"/>
              <a:t>: NSAID(s)  Non-steroidal anti-inflammatory drug(s)    APAP Acetaminophen</a:t>
            </a:r>
          </a:p>
          <a:p>
            <a:endParaRPr lang="en-US" sz="1400" dirty="0"/>
          </a:p>
          <a:p>
            <a:r>
              <a:rPr lang="en-US" sz="1400" dirty="0"/>
              <a:t>Lunn et al. </a:t>
            </a:r>
            <a:r>
              <a:rPr lang="en-US" sz="1400" i="1" dirty="0"/>
              <a:t>Pain </a:t>
            </a:r>
            <a:r>
              <a:rPr lang="en-US" sz="1400" dirty="0"/>
              <a:t>2015   Ong et al. </a:t>
            </a:r>
            <a:r>
              <a:rPr lang="en-US" sz="1400" i="1" dirty="0" err="1"/>
              <a:t>Anest</a:t>
            </a:r>
            <a:r>
              <a:rPr lang="en-US" sz="1400" i="1" dirty="0"/>
              <a:t> </a:t>
            </a:r>
            <a:r>
              <a:rPr lang="en-US" sz="1400" i="1" dirty="0" err="1"/>
              <a:t>Analg</a:t>
            </a:r>
            <a:r>
              <a:rPr lang="en-US" sz="1400" i="1" dirty="0"/>
              <a:t> </a:t>
            </a:r>
            <a:r>
              <a:rPr lang="en-US" sz="1400" dirty="0"/>
              <a:t>2010   Park et al. </a:t>
            </a:r>
            <a:r>
              <a:rPr lang="en-US" sz="1400" i="1" dirty="0"/>
              <a:t>JAMA</a:t>
            </a:r>
            <a:r>
              <a:rPr lang="en-US" sz="1400" dirty="0"/>
              <a:t> 2022   </a:t>
            </a:r>
            <a:r>
              <a:rPr lang="en-US" sz="1400" dirty="0">
                <a:effectLst/>
                <a:latin typeface="Calibri" panose="020F0502020204030204" pitchFamily="34" charset="0"/>
                <a:ea typeface="Calibri" panose="020F0502020204030204" pitchFamily="34" charset="0"/>
                <a:cs typeface="Calibri" panose="020F0502020204030204" pitchFamily="34" charset="0"/>
              </a:rPr>
              <a:t>UpToDate: </a:t>
            </a:r>
            <a:r>
              <a:rPr lang="en-US" sz="1400"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Nonopioid pharmacotherapy for acute pain in adults</a:t>
            </a:r>
            <a:endParaRPr lang="en-US" sz="1400" dirty="0"/>
          </a:p>
          <a:p>
            <a:endParaRPr lang="en-US" sz="1400" dirty="0"/>
          </a:p>
        </p:txBody>
      </p:sp>
    </p:spTree>
    <p:extLst>
      <p:ext uri="{BB962C8B-B14F-4D97-AF65-F5344CB8AC3E}">
        <p14:creationId xmlns:p14="http://schemas.microsoft.com/office/powerpoint/2010/main" val="2544377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A20FD-0A3F-4AF0-8EB0-29D8D32D05EE}"/>
              </a:ext>
            </a:extLst>
          </p:cNvPr>
          <p:cNvSpPr>
            <a:spLocks noGrp="1"/>
          </p:cNvSpPr>
          <p:nvPr>
            <p:ph type="title"/>
          </p:nvPr>
        </p:nvSpPr>
        <p:spPr>
          <a:xfrm>
            <a:off x="838199" y="-54274"/>
            <a:ext cx="10515600" cy="1325563"/>
          </a:xfrm>
        </p:spPr>
        <p:txBody>
          <a:bodyPr>
            <a:normAutofit/>
          </a:bodyPr>
          <a:lstStyle/>
          <a:p>
            <a:pPr algn="ctr"/>
            <a:r>
              <a:rPr lang="en-US" sz="3600" b="1" dirty="0">
                <a:solidFill>
                  <a:srgbClr val="2F5597"/>
                </a:solidFill>
                <a:latin typeface="NYTYN M+ Verlag"/>
              </a:rPr>
              <a:t>NSAIDS and APAP </a:t>
            </a:r>
            <a:br>
              <a:rPr lang="en-US" dirty="0"/>
            </a:br>
            <a:r>
              <a:rPr lang="en-US" sz="3200" b="1" i="1" dirty="0">
                <a:solidFill>
                  <a:srgbClr val="2F5597"/>
                </a:solidFill>
                <a:latin typeface="NYTYN M+ Verlag"/>
              </a:rPr>
              <a:t>Risk factors for drug-related adverse effects</a:t>
            </a:r>
          </a:p>
        </p:txBody>
      </p:sp>
      <p:graphicFrame>
        <p:nvGraphicFramePr>
          <p:cNvPr id="4" name="Table 4">
            <a:extLst>
              <a:ext uri="{FF2B5EF4-FFF2-40B4-BE49-F238E27FC236}">
                <a16:creationId xmlns:a16="http://schemas.microsoft.com/office/drawing/2014/main" id="{64D0BB26-3E1A-4048-BB92-CFAFC284FCB2}"/>
              </a:ext>
            </a:extLst>
          </p:cNvPr>
          <p:cNvGraphicFramePr>
            <a:graphicFrameLocks noGrp="1"/>
          </p:cNvGraphicFramePr>
          <p:nvPr>
            <p:extLst>
              <p:ext uri="{D42A27DB-BD31-4B8C-83A1-F6EECF244321}">
                <p14:modId xmlns:p14="http://schemas.microsoft.com/office/powerpoint/2010/main" val="466943677"/>
              </p:ext>
            </p:extLst>
          </p:nvPr>
        </p:nvGraphicFramePr>
        <p:xfrm>
          <a:off x="403863" y="1212291"/>
          <a:ext cx="11121388" cy="4424227"/>
        </p:xfrm>
        <a:graphic>
          <a:graphicData uri="http://schemas.openxmlformats.org/drawingml/2006/table">
            <a:tbl>
              <a:tblPr firstRow="1" bandRow="1">
                <a:tableStyleId>{5C22544A-7EE6-4342-B048-85BDC9FD1C3A}</a:tableStyleId>
              </a:tblPr>
              <a:tblGrid>
                <a:gridCol w="3025017">
                  <a:extLst>
                    <a:ext uri="{9D8B030D-6E8A-4147-A177-3AD203B41FA5}">
                      <a16:colId xmlns:a16="http://schemas.microsoft.com/office/drawing/2014/main" val="1780008080"/>
                    </a:ext>
                  </a:extLst>
                </a:gridCol>
                <a:gridCol w="889711">
                  <a:extLst>
                    <a:ext uri="{9D8B030D-6E8A-4147-A177-3AD203B41FA5}">
                      <a16:colId xmlns:a16="http://schemas.microsoft.com/office/drawing/2014/main" val="187000892"/>
                    </a:ext>
                  </a:extLst>
                </a:gridCol>
                <a:gridCol w="711769">
                  <a:extLst>
                    <a:ext uri="{9D8B030D-6E8A-4147-A177-3AD203B41FA5}">
                      <a16:colId xmlns:a16="http://schemas.microsoft.com/office/drawing/2014/main" val="3885454120"/>
                    </a:ext>
                  </a:extLst>
                </a:gridCol>
                <a:gridCol w="711769">
                  <a:extLst>
                    <a:ext uri="{9D8B030D-6E8A-4147-A177-3AD203B41FA5}">
                      <a16:colId xmlns:a16="http://schemas.microsoft.com/office/drawing/2014/main" val="1045429504"/>
                    </a:ext>
                  </a:extLst>
                </a:gridCol>
                <a:gridCol w="711769">
                  <a:extLst>
                    <a:ext uri="{9D8B030D-6E8A-4147-A177-3AD203B41FA5}">
                      <a16:colId xmlns:a16="http://schemas.microsoft.com/office/drawing/2014/main" val="113650068"/>
                    </a:ext>
                  </a:extLst>
                </a:gridCol>
                <a:gridCol w="711769">
                  <a:extLst>
                    <a:ext uri="{9D8B030D-6E8A-4147-A177-3AD203B41FA5}">
                      <a16:colId xmlns:a16="http://schemas.microsoft.com/office/drawing/2014/main" val="4147788052"/>
                    </a:ext>
                  </a:extLst>
                </a:gridCol>
                <a:gridCol w="711769">
                  <a:extLst>
                    <a:ext uri="{9D8B030D-6E8A-4147-A177-3AD203B41FA5}">
                      <a16:colId xmlns:a16="http://schemas.microsoft.com/office/drawing/2014/main" val="3318682367"/>
                    </a:ext>
                  </a:extLst>
                </a:gridCol>
                <a:gridCol w="3647815">
                  <a:extLst>
                    <a:ext uri="{9D8B030D-6E8A-4147-A177-3AD203B41FA5}">
                      <a16:colId xmlns:a16="http://schemas.microsoft.com/office/drawing/2014/main" val="161352177"/>
                    </a:ext>
                  </a:extLst>
                </a:gridCol>
              </a:tblGrid>
              <a:tr h="631526">
                <a:tc rowSpan="2">
                  <a:txBody>
                    <a:bodyPr/>
                    <a:lstStyle/>
                    <a:p>
                      <a:pPr algn="ctr"/>
                      <a:r>
                        <a:rPr lang="en-US" sz="2400" dirty="0"/>
                        <a:t>Medication Class</a:t>
                      </a:r>
                    </a:p>
                    <a:p>
                      <a:pPr algn="ctr"/>
                      <a:r>
                        <a:rPr lang="en-US" sz="2000" b="0" dirty="0"/>
                        <a:t>Medication</a:t>
                      </a:r>
                      <a:br>
                        <a:rPr lang="en-US" sz="2000" b="0" dirty="0"/>
                      </a:br>
                      <a:r>
                        <a:rPr lang="en-US" sz="2000" b="0" dirty="0"/>
                        <a:t> (Rx max daily dose)</a:t>
                      </a:r>
                    </a:p>
                  </a:txBody>
                  <a:tcPr anchor="ctr">
                    <a:lnB w="12700" cap="flat" cmpd="sng" algn="ctr">
                      <a:solidFill>
                        <a:srgbClr val="2F5597"/>
                      </a:solidFill>
                      <a:prstDash val="solid"/>
                      <a:round/>
                      <a:headEnd type="none" w="med" len="med"/>
                      <a:tailEnd type="none" w="med" len="med"/>
                    </a:lnB>
                  </a:tcPr>
                </a:tc>
                <a:tc rowSpan="2">
                  <a:txBody>
                    <a:bodyPr/>
                    <a:lstStyle/>
                    <a:p>
                      <a:pPr algn="ctr"/>
                      <a:r>
                        <a:rPr lang="en-US" sz="2400" dirty="0"/>
                        <a:t>Rx or OTC</a:t>
                      </a:r>
                    </a:p>
                  </a:txBody>
                  <a:tcPr anchor="ctr">
                    <a:lnB w="12700" cap="flat" cmpd="sng" algn="ctr">
                      <a:solidFill>
                        <a:schemeClr val="tx1"/>
                      </a:solidFill>
                      <a:prstDash val="solid"/>
                      <a:round/>
                      <a:headEnd type="none" w="med" len="med"/>
                      <a:tailEnd type="none" w="med" len="med"/>
                    </a:lnB>
                  </a:tcPr>
                </a:tc>
                <a:tc gridSpan="5">
                  <a:txBody>
                    <a:bodyPr/>
                    <a:lstStyle/>
                    <a:p>
                      <a:pPr algn="ctr"/>
                      <a:r>
                        <a:rPr lang="en-US" sz="2000" dirty="0"/>
                        <a:t>Patient Risk Factors Warranting Caution</a:t>
                      </a: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rowSpan="2">
                  <a:txBody>
                    <a:bodyPr/>
                    <a:lstStyle/>
                    <a:p>
                      <a:pPr algn="ctr"/>
                      <a:r>
                        <a:rPr lang="en-US" sz="2400" dirty="0"/>
                        <a:t>Comments</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5560175"/>
                  </a:ext>
                </a:extLst>
              </a:tr>
              <a:tr h="1372179">
                <a:tc vMerge="1">
                  <a:txBody>
                    <a:bodyPr/>
                    <a:lstStyle/>
                    <a:p>
                      <a:endParaRPr lang="en-US" dirty="0"/>
                    </a:p>
                  </a:txBody>
                  <a:tcPr/>
                </a:tc>
                <a:tc vMerge="1">
                  <a:txBody>
                    <a:bodyPr/>
                    <a:lstStyle/>
                    <a:p>
                      <a:endParaRPr lang="en-US" dirty="0"/>
                    </a:p>
                  </a:txBody>
                  <a:tcPr/>
                </a:tc>
                <a:tc>
                  <a:txBody>
                    <a:bodyPr/>
                    <a:lstStyle/>
                    <a:p>
                      <a:r>
                        <a:rPr lang="en-US" b="1" dirty="0">
                          <a:solidFill>
                            <a:srgbClr val="2F5597"/>
                          </a:solidFill>
                        </a:rPr>
                        <a:t>Older Adults</a:t>
                      </a:r>
                    </a:p>
                  </a:txBody>
                  <a:tcPr vert="vert270" anchor="ctr">
                    <a:lnB w="12700" cap="flat" cmpd="sng" algn="ctr">
                      <a:solidFill>
                        <a:schemeClr val="tx1"/>
                      </a:solidFill>
                      <a:prstDash val="solid"/>
                      <a:round/>
                      <a:headEnd type="none" w="med" len="med"/>
                      <a:tailEnd type="none" w="med" len="med"/>
                    </a:lnB>
                  </a:tcPr>
                </a:tc>
                <a:tc>
                  <a:txBody>
                    <a:bodyPr/>
                    <a:lstStyle/>
                    <a:p>
                      <a:r>
                        <a:rPr lang="en-US" b="1" dirty="0">
                          <a:solidFill>
                            <a:srgbClr val="2F5597"/>
                          </a:solidFill>
                        </a:rPr>
                        <a:t>CV Risk Factors</a:t>
                      </a:r>
                    </a:p>
                  </a:txBody>
                  <a:tcPr vert="vert270" anchor="ctr">
                    <a:lnB w="12700" cap="flat" cmpd="sng" algn="ctr">
                      <a:solidFill>
                        <a:schemeClr val="tx1"/>
                      </a:solidFill>
                      <a:prstDash val="solid"/>
                      <a:round/>
                      <a:headEnd type="none" w="med" len="med"/>
                      <a:tailEnd type="none" w="med" len="med"/>
                    </a:lnB>
                  </a:tcPr>
                </a:tc>
                <a:tc>
                  <a:txBody>
                    <a:bodyPr/>
                    <a:lstStyle/>
                    <a:p>
                      <a:r>
                        <a:rPr lang="en-US" b="1" dirty="0">
                          <a:solidFill>
                            <a:srgbClr val="2F5597"/>
                          </a:solidFill>
                        </a:rPr>
                        <a:t>GI Risk Factors</a:t>
                      </a:r>
                    </a:p>
                  </a:txBody>
                  <a:tcPr vert="vert270" anchor="ctr">
                    <a:lnB w="12700" cap="flat" cmpd="sng" algn="ctr">
                      <a:solidFill>
                        <a:schemeClr val="tx1"/>
                      </a:solidFill>
                      <a:prstDash val="solid"/>
                      <a:round/>
                      <a:headEnd type="none" w="med" len="med"/>
                      <a:tailEnd type="none" w="med" len="med"/>
                    </a:lnB>
                  </a:tcPr>
                </a:tc>
                <a:tc>
                  <a:txBody>
                    <a:bodyPr/>
                    <a:lstStyle/>
                    <a:p>
                      <a:r>
                        <a:rPr lang="en-US" b="1" dirty="0">
                          <a:solidFill>
                            <a:srgbClr val="2F5597"/>
                          </a:solidFill>
                        </a:rPr>
                        <a:t>Hepatic Dysfunction</a:t>
                      </a:r>
                    </a:p>
                  </a:txBody>
                  <a:tcPr vert="vert270" anchor="ctr">
                    <a:lnB w="12700" cap="flat" cmpd="sng" algn="ctr">
                      <a:solidFill>
                        <a:srgbClr val="2F5597"/>
                      </a:solidFill>
                      <a:prstDash val="solid"/>
                      <a:round/>
                      <a:headEnd type="none" w="med" len="med"/>
                      <a:tailEnd type="none" w="med" len="med"/>
                    </a:lnB>
                  </a:tcPr>
                </a:tc>
                <a:tc>
                  <a:txBody>
                    <a:bodyPr/>
                    <a:lstStyle/>
                    <a:p>
                      <a:r>
                        <a:rPr lang="en-US" b="1" dirty="0">
                          <a:solidFill>
                            <a:srgbClr val="2F5597"/>
                          </a:solidFill>
                        </a:rPr>
                        <a:t>Renal Dysfunction</a:t>
                      </a:r>
                    </a:p>
                  </a:txBody>
                  <a:tcPr vert="vert270" anchor="ctr">
                    <a:lnB w="12700" cap="flat" cmpd="sng" algn="ctr">
                      <a:solidFill>
                        <a:schemeClr val="tx1"/>
                      </a:solidFill>
                      <a:prstDash val="solid"/>
                      <a:round/>
                      <a:headEnd type="none" w="med" len="med"/>
                      <a:tailEnd type="none" w="med" len="med"/>
                    </a:lnB>
                  </a:tcPr>
                </a:tc>
                <a:tc vMerge="1">
                  <a:txBody>
                    <a:bodyPr/>
                    <a:lstStyle/>
                    <a:p>
                      <a:endParaRPr lang="en-US" dirty="0"/>
                    </a:p>
                  </a:txBody>
                  <a:tcPr/>
                </a:tc>
                <a:extLst>
                  <a:ext uri="{0D108BD9-81ED-4DB2-BD59-A6C34878D82A}">
                    <a16:rowId xmlns:a16="http://schemas.microsoft.com/office/drawing/2014/main" val="1356087847"/>
                  </a:ext>
                </a:extLst>
              </a:tr>
              <a:tr h="1070848">
                <a:tc>
                  <a:txBody>
                    <a:bodyPr/>
                    <a:lstStyle/>
                    <a:p>
                      <a:r>
                        <a:rPr lang="en-US" b="1" dirty="0">
                          <a:solidFill>
                            <a:srgbClr val="2F5597"/>
                          </a:solidFill>
                        </a:rPr>
                        <a:t>Non-Selective NSAIDS</a:t>
                      </a:r>
                    </a:p>
                    <a:p>
                      <a:r>
                        <a:rPr lang="en-US" dirty="0">
                          <a:solidFill>
                            <a:srgbClr val="2F5597"/>
                          </a:solidFill>
                        </a:rPr>
                        <a:t>Ibuprofen (3200 mg)</a:t>
                      </a:r>
                    </a:p>
                    <a:p>
                      <a:r>
                        <a:rPr lang="en-US" dirty="0">
                          <a:solidFill>
                            <a:srgbClr val="2F5597"/>
                          </a:solidFill>
                        </a:rPr>
                        <a:t>Naproxen Sodium (1100 mg)</a:t>
                      </a:r>
                      <a:r>
                        <a:rPr lang="en-US" baseline="30000" dirty="0">
                          <a:solidFill>
                            <a:srgbClr val="2F5597"/>
                          </a:solidFill>
                        </a:rPr>
                        <a:t>1</a:t>
                      </a:r>
                    </a:p>
                  </a:txBody>
                  <a:tcPr anchor="ctr">
                    <a:lnL w="12700" cap="flat" cmpd="sng" algn="ctr">
                      <a:solidFill>
                        <a:schemeClr val="tx1"/>
                      </a:solidFill>
                      <a:prstDash val="solid"/>
                      <a:round/>
                      <a:headEnd type="none" w="med" len="med"/>
                      <a:tailEnd type="none" w="med" len="med"/>
                    </a:lnL>
                    <a:lnR w="12700" cap="flat" cmpd="sng" algn="ctr">
                      <a:solidFill>
                        <a:srgbClr val="2F5597"/>
                      </a:solidFill>
                      <a:prstDash val="solid"/>
                      <a:round/>
                      <a:headEnd type="none" w="med" len="med"/>
                      <a:tailEnd type="none" w="med" len="med"/>
                    </a:lnR>
                    <a:lnT w="12700" cap="flat" cmpd="sng" algn="ctr">
                      <a:solidFill>
                        <a:srgbClr val="2F5597"/>
                      </a:solidFill>
                      <a:prstDash val="solid"/>
                      <a:round/>
                      <a:headEnd type="none" w="med" len="med"/>
                      <a:tailEnd type="none" w="med" len="med"/>
                    </a:lnT>
                    <a:lnB w="12700" cap="flat" cmpd="sng" algn="ctr">
                      <a:solidFill>
                        <a:srgbClr val="2F5597"/>
                      </a:solidFill>
                      <a:prstDash val="solid"/>
                      <a:round/>
                      <a:headEnd type="none" w="med" len="med"/>
                      <a:tailEnd type="none" w="med" len="med"/>
                    </a:lnB>
                    <a:solidFill>
                      <a:srgbClr val="E9EBF5"/>
                    </a:solidFill>
                  </a:tcPr>
                </a:tc>
                <a:tc>
                  <a:txBody>
                    <a:bodyPr/>
                    <a:lstStyle/>
                    <a:p>
                      <a:r>
                        <a:rPr lang="en-US" dirty="0">
                          <a:solidFill>
                            <a:srgbClr val="2F5597"/>
                          </a:solidFill>
                        </a:rPr>
                        <a:t>Rx/OTC</a:t>
                      </a:r>
                    </a:p>
                  </a:txBody>
                  <a:tcPr anchor="ctr">
                    <a:lnL w="12700" cap="flat" cmpd="sng" algn="ctr">
                      <a:solidFill>
                        <a:srgbClr val="2F5597"/>
                      </a:solidFill>
                      <a:prstDash val="solid"/>
                      <a:round/>
                      <a:headEnd type="none" w="med" len="med"/>
                      <a:tailEnd type="none" w="med" len="med"/>
                    </a:lnL>
                    <a:lnR w="12700" cap="flat" cmpd="sng" algn="ctr">
                      <a:solidFill>
                        <a:srgbClr val="2F559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F5597"/>
                      </a:solidFill>
                      <a:prstDash val="solid"/>
                      <a:round/>
                      <a:headEnd type="none" w="med" len="med"/>
                      <a:tailEnd type="none" w="med" len="med"/>
                    </a:lnB>
                  </a:tcPr>
                </a:tc>
                <a:tc>
                  <a:txBody>
                    <a:bodyPr/>
                    <a:lstStyle/>
                    <a:p>
                      <a:endParaRPr lang="en-US" dirty="0"/>
                    </a:p>
                  </a:txBody>
                  <a:tcPr>
                    <a:lnL w="12700" cap="flat" cmpd="sng" algn="ctr">
                      <a:solidFill>
                        <a:srgbClr val="2F5597"/>
                      </a:solidFill>
                      <a:prstDash val="solid"/>
                      <a:round/>
                      <a:headEnd type="none" w="med" len="med"/>
                      <a:tailEnd type="none" w="med" len="med"/>
                    </a:lnL>
                    <a:lnR w="12700" cap="flat" cmpd="sng" algn="ctr">
                      <a:solidFill>
                        <a:srgbClr val="2F559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F5597"/>
                      </a:solidFill>
                      <a:prstDash val="solid"/>
                      <a:round/>
                      <a:headEnd type="none" w="med" len="med"/>
                      <a:tailEnd type="none" w="med" len="med"/>
                    </a:lnB>
                  </a:tcPr>
                </a:tc>
                <a:tc>
                  <a:txBody>
                    <a:bodyPr/>
                    <a:lstStyle/>
                    <a:p>
                      <a:endParaRPr lang="en-US" dirty="0"/>
                    </a:p>
                  </a:txBody>
                  <a:tcPr>
                    <a:lnL w="12700" cap="flat" cmpd="sng" algn="ctr">
                      <a:solidFill>
                        <a:srgbClr val="2F5597"/>
                      </a:solidFill>
                      <a:prstDash val="solid"/>
                      <a:round/>
                      <a:headEnd type="none" w="med" len="med"/>
                      <a:tailEnd type="none" w="med" len="med"/>
                    </a:lnL>
                    <a:lnR w="12700" cap="flat" cmpd="sng" algn="ctr">
                      <a:solidFill>
                        <a:srgbClr val="2F559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F5597"/>
                      </a:solidFill>
                      <a:prstDash val="solid"/>
                      <a:round/>
                      <a:headEnd type="none" w="med" len="med"/>
                      <a:tailEnd type="none" w="med" len="med"/>
                    </a:lnB>
                  </a:tcPr>
                </a:tc>
                <a:tc>
                  <a:txBody>
                    <a:bodyPr/>
                    <a:lstStyle/>
                    <a:p>
                      <a:endParaRPr lang="en-US" dirty="0"/>
                    </a:p>
                  </a:txBody>
                  <a:tcPr>
                    <a:lnL w="12700" cap="flat" cmpd="sng" algn="ctr">
                      <a:solidFill>
                        <a:srgbClr val="2F5597"/>
                      </a:solidFill>
                      <a:prstDash val="solid"/>
                      <a:round/>
                      <a:headEnd type="none" w="med" len="med"/>
                      <a:tailEnd type="none" w="med" len="med"/>
                    </a:lnL>
                    <a:lnR w="12700" cap="flat" cmpd="sng" algn="ctr">
                      <a:solidFill>
                        <a:srgbClr val="2F559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F5597"/>
                      </a:solidFill>
                      <a:prstDash val="solid"/>
                      <a:round/>
                      <a:headEnd type="none" w="med" len="med"/>
                      <a:tailEnd type="none" w="med" len="med"/>
                    </a:lnB>
                  </a:tcPr>
                </a:tc>
                <a:tc>
                  <a:txBody>
                    <a:bodyPr/>
                    <a:lstStyle/>
                    <a:p>
                      <a:endParaRPr lang="en-US" dirty="0"/>
                    </a:p>
                  </a:txBody>
                  <a:tcPr>
                    <a:lnL w="12700" cap="flat" cmpd="sng" algn="ctr">
                      <a:solidFill>
                        <a:srgbClr val="2F5597"/>
                      </a:solidFill>
                      <a:prstDash val="solid"/>
                      <a:round/>
                      <a:headEnd type="none" w="med" len="med"/>
                      <a:tailEnd type="none" w="med" len="med"/>
                    </a:lnL>
                    <a:lnR w="12700" cap="flat" cmpd="sng" algn="ctr">
                      <a:solidFill>
                        <a:srgbClr val="2F5597"/>
                      </a:solidFill>
                      <a:prstDash val="solid"/>
                      <a:round/>
                      <a:headEnd type="none" w="med" len="med"/>
                      <a:tailEnd type="none" w="med" len="med"/>
                    </a:lnR>
                    <a:lnT w="12700" cap="flat" cmpd="sng" algn="ctr">
                      <a:solidFill>
                        <a:srgbClr val="2F5597"/>
                      </a:solidFill>
                      <a:prstDash val="solid"/>
                      <a:round/>
                      <a:headEnd type="none" w="med" len="med"/>
                      <a:tailEnd type="none" w="med" len="med"/>
                    </a:lnT>
                    <a:lnB w="12700" cap="flat" cmpd="sng" algn="ctr">
                      <a:solidFill>
                        <a:srgbClr val="2F5597"/>
                      </a:solidFill>
                      <a:prstDash val="solid"/>
                      <a:round/>
                      <a:headEnd type="none" w="med" len="med"/>
                      <a:tailEnd type="none" w="med" len="med"/>
                    </a:lnB>
                  </a:tcPr>
                </a:tc>
                <a:tc>
                  <a:txBody>
                    <a:bodyPr/>
                    <a:lstStyle/>
                    <a:p>
                      <a:endParaRPr lang="en-US" dirty="0"/>
                    </a:p>
                  </a:txBody>
                  <a:tcPr>
                    <a:lnL w="12700" cap="flat" cmpd="sng" algn="ctr">
                      <a:solidFill>
                        <a:srgbClr val="2F5597"/>
                      </a:solidFill>
                      <a:prstDash val="solid"/>
                      <a:round/>
                      <a:headEnd type="none" w="med" len="med"/>
                      <a:tailEnd type="none" w="med" len="med"/>
                    </a:lnL>
                    <a:lnR w="12700" cap="flat" cmpd="sng" algn="ctr">
                      <a:solidFill>
                        <a:srgbClr val="2F559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en-US" dirty="0">
                          <a:solidFill>
                            <a:srgbClr val="2F5597"/>
                          </a:solidFill>
                        </a:rPr>
                        <a:t>Risks of CV and GI adverse effects increase with higher doses and longer duration; May be opioid sparing; Consider what has worked in the past</a:t>
                      </a:r>
                    </a:p>
                  </a:txBody>
                  <a:tcPr>
                    <a:lnL w="12700" cap="flat" cmpd="sng" algn="ctr">
                      <a:solidFill>
                        <a:srgbClr val="2F559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F5597"/>
                      </a:solidFill>
                      <a:prstDash val="solid"/>
                      <a:round/>
                      <a:headEnd type="none" w="med" len="med"/>
                      <a:tailEnd type="none" w="med" len="med"/>
                    </a:lnB>
                  </a:tcPr>
                </a:tc>
                <a:extLst>
                  <a:ext uri="{0D108BD9-81ED-4DB2-BD59-A6C34878D82A}">
                    <a16:rowId xmlns:a16="http://schemas.microsoft.com/office/drawing/2014/main" val="598908270"/>
                  </a:ext>
                </a:extLst>
              </a:tr>
              <a:tr h="576611">
                <a:tc>
                  <a:txBody>
                    <a:bodyPr/>
                    <a:lstStyle/>
                    <a:p>
                      <a:r>
                        <a:rPr lang="en-US" b="1" dirty="0">
                          <a:solidFill>
                            <a:srgbClr val="2F5597"/>
                          </a:solidFill>
                        </a:rPr>
                        <a:t>COX-2 Selective NSAIDS</a:t>
                      </a:r>
                    </a:p>
                    <a:p>
                      <a:r>
                        <a:rPr lang="en-US" dirty="0">
                          <a:solidFill>
                            <a:srgbClr val="2F5597"/>
                          </a:solidFill>
                        </a:rPr>
                        <a:t>Celecoxib (400 mg)</a:t>
                      </a:r>
                    </a:p>
                  </a:txBody>
                  <a:tcPr anchor="ctr">
                    <a:lnL w="12700" cap="flat" cmpd="sng" algn="ctr">
                      <a:solidFill>
                        <a:schemeClr val="tx1"/>
                      </a:solidFill>
                      <a:prstDash val="solid"/>
                      <a:round/>
                      <a:headEnd type="none" w="med" len="med"/>
                      <a:tailEnd type="none" w="med" len="med"/>
                    </a:lnL>
                    <a:lnR w="12700" cap="flat" cmpd="sng" algn="ctr">
                      <a:solidFill>
                        <a:srgbClr val="2F5597"/>
                      </a:solidFill>
                      <a:prstDash val="solid"/>
                      <a:round/>
                      <a:headEnd type="none" w="med" len="med"/>
                      <a:tailEnd type="none" w="med" len="med"/>
                    </a:lnR>
                    <a:lnT w="12700" cap="flat" cmpd="sng" algn="ctr">
                      <a:solidFill>
                        <a:srgbClr val="2F5597"/>
                      </a:solidFill>
                      <a:prstDash val="solid"/>
                      <a:round/>
                      <a:headEnd type="none" w="med" len="med"/>
                      <a:tailEnd type="none" w="med" len="med"/>
                    </a:lnT>
                    <a:lnB w="12700" cap="flat" cmpd="sng" algn="ctr">
                      <a:solidFill>
                        <a:srgbClr val="2F5597"/>
                      </a:solidFill>
                      <a:prstDash val="solid"/>
                      <a:round/>
                      <a:headEnd type="none" w="med" len="med"/>
                      <a:tailEnd type="none" w="med" len="med"/>
                    </a:lnB>
                    <a:solidFill>
                      <a:srgbClr val="E9EBF5"/>
                    </a:solidFill>
                  </a:tcPr>
                </a:tc>
                <a:tc>
                  <a:txBody>
                    <a:bodyPr/>
                    <a:lstStyle/>
                    <a:p>
                      <a:r>
                        <a:rPr lang="en-US" dirty="0">
                          <a:solidFill>
                            <a:srgbClr val="2F5597"/>
                          </a:solidFill>
                        </a:rPr>
                        <a:t>Rx</a:t>
                      </a:r>
                    </a:p>
                  </a:txBody>
                  <a:tcPr anchor="ctr">
                    <a:lnL w="12700" cap="flat" cmpd="sng" algn="ctr">
                      <a:solidFill>
                        <a:srgbClr val="2F5597"/>
                      </a:solidFill>
                      <a:prstDash val="solid"/>
                      <a:round/>
                      <a:headEnd type="none" w="med" len="med"/>
                      <a:tailEnd type="none" w="med" len="med"/>
                    </a:lnL>
                    <a:lnR w="12700" cap="flat" cmpd="sng" algn="ctr">
                      <a:solidFill>
                        <a:srgbClr val="2F5597"/>
                      </a:solidFill>
                      <a:prstDash val="solid"/>
                      <a:round/>
                      <a:headEnd type="none" w="med" len="med"/>
                      <a:tailEnd type="none" w="med" len="med"/>
                    </a:lnR>
                    <a:lnT w="12700" cap="flat" cmpd="sng" algn="ctr">
                      <a:solidFill>
                        <a:srgbClr val="2F5597"/>
                      </a:solidFill>
                      <a:prstDash val="solid"/>
                      <a:round/>
                      <a:headEnd type="none" w="med" len="med"/>
                      <a:tailEnd type="none" w="med" len="med"/>
                    </a:lnT>
                    <a:lnB w="12700" cap="flat" cmpd="sng" algn="ctr">
                      <a:solidFill>
                        <a:srgbClr val="2F5597"/>
                      </a:solidFill>
                      <a:prstDash val="solid"/>
                      <a:round/>
                      <a:headEnd type="none" w="med" len="med"/>
                      <a:tailEnd type="none" w="med" len="med"/>
                    </a:lnB>
                    <a:solidFill>
                      <a:srgbClr val="E9EBF5"/>
                    </a:solidFill>
                  </a:tcPr>
                </a:tc>
                <a:tc>
                  <a:txBody>
                    <a:bodyPr/>
                    <a:lstStyle/>
                    <a:p>
                      <a:endParaRPr lang="en-US" dirty="0"/>
                    </a:p>
                  </a:txBody>
                  <a:tcPr>
                    <a:lnL w="12700" cap="flat" cmpd="sng" algn="ctr">
                      <a:solidFill>
                        <a:srgbClr val="2F5597"/>
                      </a:solidFill>
                      <a:prstDash val="solid"/>
                      <a:round/>
                      <a:headEnd type="none" w="med" len="med"/>
                      <a:tailEnd type="none" w="med" len="med"/>
                    </a:lnL>
                    <a:lnR w="12700" cap="flat" cmpd="sng" algn="ctr">
                      <a:solidFill>
                        <a:srgbClr val="2F5597"/>
                      </a:solidFill>
                      <a:prstDash val="solid"/>
                      <a:round/>
                      <a:headEnd type="none" w="med" len="med"/>
                      <a:tailEnd type="none" w="med" len="med"/>
                    </a:lnR>
                    <a:lnT w="12700" cap="flat" cmpd="sng" algn="ctr">
                      <a:solidFill>
                        <a:srgbClr val="2F5597"/>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endParaRPr lang="en-US" dirty="0"/>
                    </a:p>
                  </a:txBody>
                  <a:tcPr>
                    <a:lnL w="12700" cap="flat" cmpd="sng" algn="ctr">
                      <a:solidFill>
                        <a:srgbClr val="2F5597"/>
                      </a:solidFill>
                      <a:prstDash val="solid"/>
                      <a:round/>
                      <a:headEnd type="none" w="med" len="med"/>
                      <a:tailEnd type="none" w="med" len="med"/>
                    </a:lnL>
                    <a:lnR w="12700" cap="flat" cmpd="sng" algn="ctr">
                      <a:solidFill>
                        <a:srgbClr val="2F5597"/>
                      </a:solidFill>
                      <a:prstDash val="solid"/>
                      <a:round/>
                      <a:headEnd type="none" w="med" len="med"/>
                      <a:tailEnd type="none" w="med" len="med"/>
                    </a:lnR>
                    <a:lnT w="12700" cap="flat" cmpd="sng" algn="ctr">
                      <a:solidFill>
                        <a:srgbClr val="2F5597"/>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endParaRPr lang="en-US" dirty="0"/>
                    </a:p>
                  </a:txBody>
                  <a:tcPr>
                    <a:lnL w="12700" cap="flat" cmpd="sng" algn="ctr">
                      <a:solidFill>
                        <a:srgbClr val="2F5597"/>
                      </a:solidFill>
                      <a:prstDash val="solid"/>
                      <a:round/>
                      <a:headEnd type="none" w="med" len="med"/>
                      <a:tailEnd type="none" w="med" len="med"/>
                    </a:lnL>
                    <a:lnR w="12700" cap="flat" cmpd="sng" algn="ctr">
                      <a:solidFill>
                        <a:srgbClr val="2F5597"/>
                      </a:solidFill>
                      <a:prstDash val="solid"/>
                      <a:round/>
                      <a:headEnd type="none" w="med" len="med"/>
                      <a:tailEnd type="none" w="med" len="med"/>
                    </a:lnR>
                    <a:lnT w="12700" cap="flat" cmpd="sng" algn="ctr">
                      <a:solidFill>
                        <a:srgbClr val="2F5597"/>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endParaRPr lang="en-US" dirty="0"/>
                    </a:p>
                  </a:txBody>
                  <a:tcPr>
                    <a:lnL w="12700" cap="flat" cmpd="sng" algn="ctr">
                      <a:solidFill>
                        <a:srgbClr val="2F5597"/>
                      </a:solidFill>
                      <a:prstDash val="solid"/>
                      <a:round/>
                      <a:headEnd type="none" w="med" len="med"/>
                      <a:tailEnd type="none" w="med" len="med"/>
                    </a:lnL>
                    <a:lnR w="12700" cap="flat" cmpd="sng" algn="ctr">
                      <a:solidFill>
                        <a:srgbClr val="2F5597"/>
                      </a:solidFill>
                      <a:prstDash val="solid"/>
                      <a:round/>
                      <a:headEnd type="none" w="med" len="med"/>
                      <a:tailEnd type="none" w="med" len="med"/>
                    </a:lnR>
                    <a:lnT w="12700" cap="flat" cmpd="sng" algn="ctr">
                      <a:solidFill>
                        <a:srgbClr val="2F5597"/>
                      </a:solidFill>
                      <a:prstDash val="solid"/>
                      <a:round/>
                      <a:headEnd type="none" w="med" len="med"/>
                      <a:tailEnd type="none" w="med" len="med"/>
                    </a:lnT>
                    <a:lnB w="12700" cap="flat" cmpd="sng" algn="ctr">
                      <a:solidFill>
                        <a:srgbClr val="2F5597"/>
                      </a:solidFill>
                      <a:prstDash val="solid"/>
                      <a:round/>
                      <a:headEnd type="none" w="med" len="med"/>
                      <a:tailEnd type="none" w="med" len="med"/>
                    </a:lnB>
                    <a:solidFill>
                      <a:srgbClr val="E9EBF5"/>
                    </a:solidFill>
                  </a:tcPr>
                </a:tc>
                <a:tc>
                  <a:txBody>
                    <a:bodyPr/>
                    <a:lstStyle/>
                    <a:p>
                      <a:endParaRPr lang="en-US" dirty="0"/>
                    </a:p>
                  </a:txBody>
                  <a:tcPr>
                    <a:lnL w="12700" cap="flat" cmpd="sng" algn="ctr">
                      <a:solidFill>
                        <a:srgbClr val="2F5597"/>
                      </a:solidFill>
                      <a:prstDash val="solid"/>
                      <a:round/>
                      <a:headEnd type="none" w="med" len="med"/>
                      <a:tailEnd type="none" w="med" len="med"/>
                    </a:lnL>
                    <a:lnR w="12700" cap="flat" cmpd="sng" algn="ctr">
                      <a:solidFill>
                        <a:srgbClr val="2F559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F5597"/>
                      </a:solidFill>
                      <a:prstDash val="solid"/>
                      <a:round/>
                      <a:headEnd type="none" w="med" len="med"/>
                      <a:tailEnd type="none" w="med" len="med"/>
                    </a:lnB>
                    <a:solidFill>
                      <a:srgbClr val="E9EBF5"/>
                    </a:solidFill>
                  </a:tcPr>
                </a:tc>
                <a:tc vMerge="1">
                  <a:txBody>
                    <a:bodyPr/>
                    <a:lstStyle/>
                    <a:p>
                      <a:endParaRPr lang="en-US" dirty="0"/>
                    </a:p>
                  </a:txBody>
                  <a:tcPr/>
                </a:tc>
                <a:extLst>
                  <a:ext uri="{0D108BD9-81ED-4DB2-BD59-A6C34878D82A}">
                    <a16:rowId xmlns:a16="http://schemas.microsoft.com/office/drawing/2014/main" val="410227255"/>
                  </a:ext>
                </a:extLst>
              </a:tr>
              <a:tr h="576611">
                <a:tc>
                  <a:txBody>
                    <a:bodyPr/>
                    <a:lstStyle/>
                    <a:p>
                      <a:r>
                        <a:rPr lang="en-US" b="1" dirty="0">
                          <a:solidFill>
                            <a:srgbClr val="2F5597"/>
                          </a:solidFill>
                        </a:rPr>
                        <a:t>Analgesic</a:t>
                      </a:r>
                    </a:p>
                    <a:p>
                      <a:r>
                        <a:rPr lang="en-US" dirty="0">
                          <a:solidFill>
                            <a:srgbClr val="2F5597"/>
                          </a:solidFill>
                        </a:rPr>
                        <a:t>Acetaminophen (4000 mg)</a:t>
                      </a:r>
                      <a:r>
                        <a:rPr lang="en-US" baseline="30000" dirty="0">
                          <a:solidFill>
                            <a:srgbClr val="2F5597"/>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F5597"/>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rgbClr val="2F5597"/>
                          </a:solidFill>
                        </a:rPr>
                        <a:t>Rx/OTC</a:t>
                      </a:r>
                    </a:p>
                  </a:txBody>
                  <a:tcPr anchor="ctr">
                    <a:lnL w="12700" cap="flat" cmpd="sng" algn="ctr">
                      <a:solidFill>
                        <a:schemeClr val="tx1"/>
                      </a:solidFill>
                      <a:prstDash val="solid"/>
                      <a:round/>
                      <a:headEnd type="none" w="med" len="med"/>
                      <a:tailEnd type="none" w="med" len="med"/>
                    </a:lnL>
                    <a:lnR w="12700" cap="flat" cmpd="sng" algn="ctr">
                      <a:solidFill>
                        <a:srgbClr val="2F5597"/>
                      </a:solidFill>
                      <a:prstDash val="solid"/>
                      <a:round/>
                      <a:headEnd type="none" w="med" len="med"/>
                      <a:tailEnd type="none" w="med" len="med"/>
                    </a:lnR>
                    <a:lnT w="12700" cap="flat" cmpd="sng" algn="ctr">
                      <a:solidFill>
                        <a:srgbClr val="2F5597"/>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rgbClr val="2F559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rgbClr val="2F559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rgbClr val="2F5597"/>
                      </a:solidFill>
                      <a:prstDash val="solid"/>
                      <a:round/>
                      <a:headEnd type="none" w="med" len="med"/>
                      <a:tailEnd type="none" w="med" len="med"/>
                    </a:lnL>
                    <a:lnR w="12700" cap="flat" cmpd="sng" algn="ctr">
                      <a:solidFill>
                        <a:srgbClr val="2F559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rgbClr val="2F5597"/>
                      </a:solidFill>
                      <a:prstDash val="solid"/>
                      <a:round/>
                      <a:headEnd type="none" w="med" len="med"/>
                      <a:tailEnd type="none" w="med" len="med"/>
                    </a:lnL>
                    <a:lnR w="12700" cap="flat" cmpd="sng" algn="ctr">
                      <a:solidFill>
                        <a:srgbClr val="2F5597"/>
                      </a:solidFill>
                      <a:prstDash val="solid"/>
                      <a:round/>
                      <a:headEnd type="none" w="med" len="med"/>
                      <a:tailEnd type="none" w="med" len="med"/>
                    </a:lnR>
                    <a:lnT w="12700" cap="flat" cmpd="sng" algn="ctr">
                      <a:solidFill>
                        <a:srgbClr val="2F5597"/>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rgbClr val="2F5597"/>
                      </a:solidFill>
                      <a:prstDash val="solid"/>
                      <a:round/>
                      <a:headEnd type="none" w="med" len="med"/>
                      <a:tailEnd type="none" w="med" len="med"/>
                    </a:lnL>
                    <a:lnR w="12700" cap="flat" cmpd="sng" algn="ctr">
                      <a:solidFill>
                        <a:srgbClr val="2F5597"/>
                      </a:solidFill>
                      <a:prstDash val="solid"/>
                      <a:round/>
                      <a:headEnd type="none" w="med" len="med"/>
                      <a:tailEnd type="none" w="med" len="med"/>
                    </a:lnR>
                    <a:lnT w="12700" cap="flat" cmpd="sng" algn="ctr">
                      <a:solidFill>
                        <a:srgbClr val="2F5597"/>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rgbClr val="2F5597"/>
                          </a:solidFill>
                        </a:rPr>
                        <a:t>May have NSAID dose-sparing effect; Minimal drug interactions</a:t>
                      </a:r>
                    </a:p>
                  </a:txBody>
                  <a:tcPr>
                    <a:lnL w="12700" cap="flat" cmpd="sng" algn="ctr">
                      <a:solidFill>
                        <a:srgbClr val="2F559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F5597"/>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4272707"/>
                  </a:ext>
                </a:extLst>
              </a:tr>
            </a:tbl>
          </a:graphicData>
        </a:graphic>
      </p:graphicFrame>
      <p:pic>
        <p:nvPicPr>
          <p:cNvPr id="7" name="Graphic 6" descr="Checkmark with solid fill">
            <a:extLst>
              <a:ext uri="{FF2B5EF4-FFF2-40B4-BE49-F238E27FC236}">
                <a16:creationId xmlns:a16="http://schemas.microsoft.com/office/drawing/2014/main" id="{23F3CB3C-F8FD-49DC-8ACD-8C87F4FD57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81797" y="3749343"/>
            <a:ext cx="293915" cy="293915"/>
          </a:xfrm>
          <a:prstGeom prst="rect">
            <a:avLst/>
          </a:prstGeom>
        </p:spPr>
      </p:pic>
      <p:pic>
        <p:nvPicPr>
          <p:cNvPr id="18" name="Graphic 17" descr="Checkmark with solid fill">
            <a:extLst>
              <a:ext uri="{FF2B5EF4-FFF2-40B4-BE49-F238E27FC236}">
                <a16:creationId xmlns:a16="http://schemas.microsoft.com/office/drawing/2014/main" id="{1BB9EA28-675F-4CC0-826D-64F2EE987D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67644" y="4512433"/>
            <a:ext cx="293915" cy="293915"/>
          </a:xfrm>
          <a:prstGeom prst="rect">
            <a:avLst/>
          </a:prstGeom>
        </p:spPr>
      </p:pic>
      <p:pic>
        <p:nvPicPr>
          <p:cNvPr id="19" name="Graphic 18" descr="Checkmark with solid fill">
            <a:extLst>
              <a:ext uri="{FF2B5EF4-FFF2-40B4-BE49-F238E27FC236}">
                <a16:creationId xmlns:a16="http://schemas.microsoft.com/office/drawing/2014/main" id="{ECD964BA-DF38-4EB7-A14B-0B1DB655E1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66556" y="5157331"/>
            <a:ext cx="293915" cy="293915"/>
          </a:xfrm>
          <a:prstGeom prst="rect">
            <a:avLst/>
          </a:prstGeom>
        </p:spPr>
      </p:pic>
      <p:pic>
        <p:nvPicPr>
          <p:cNvPr id="20" name="Graphic 19" descr="Checkmark with solid fill">
            <a:extLst>
              <a:ext uri="{FF2B5EF4-FFF2-40B4-BE49-F238E27FC236}">
                <a16:creationId xmlns:a16="http://schemas.microsoft.com/office/drawing/2014/main" id="{1453ADE7-B4F5-4871-B1CA-8B8709F759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84195" y="3749340"/>
            <a:ext cx="293915" cy="293915"/>
          </a:xfrm>
          <a:prstGeom prst="rect">
            <a:avLst/>
          </a:prstGeom>
        </p:spPr>
      </p:pic>
      <p:pic>
        <p:nvPicPr>
          <p:cNvPr id="21" name="Graphic 20" descr="Checkmark with solid fill">
            <a:extLst>
              <a:ext uri="{FF2B5EF4-FFF2-40B4-BE49-F238E27FC236}">
                <a16:creationId xmlns:a16="http://schemas.microsoft.com/office/drawing/2014/main" id="{9823715E-5684-4A0F-93CE-F4BDA2BECD8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04608" y="4531482"/>
            <a:ext cx="293915" cy="293915"/>
          </a:xfrm>
          <a:prstGeom prst="rect">
            <a:avLst/>
          </a:prstGeom>
        </p:spPr>
      </p:pic>
      <p:pic>
        <p:nvPicPr>
          <p:cNvPr id="22" name="Graphic 21" descr="Checkmark with solid fill">
            <a:extLst>
              <a:ext uri="{FF2B5EF4-FFF2-40B4-BE49-F238E27FC236}">
                <a16:creationId xmlns:a16="http://schemas.microsoft.com/office/drawing/2014/main" id="{E632C1BA-0C3F-4895-BED3-678823ACDF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23040" y="3758041"/>
            <a:ext cx="293915" cy="293915"/>
          </a:xfrm>
          <a:prstGeom prst="rect">
            <a:avLst/>
          </a:prstGeom>
        </p:spPr>
      </p:pic>
      <p:pic>
        <p:nvPicPr>
          <p:cNvPr id="23" name="Graphic 22" descr="Checkmark with solid fill">
            <a:extLst>
              <a:ext uri="{FF2B5EF4-FFF2-40B4-BE49-F238E27FC236}">
                <a16:creationId xmlns:a16="http://schemas.microsoft.com/office/drawing/2014/main" id="{1C8ECD53-D1AD-47CB-B0BD-44EDD8641A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47707" y="3761580"/>
            <a:ext cx="293915" cy="293915"/>
          </a:xfrm>
          <a:prstGeom prst="rect">
            <a:avLst/>
          </a:prstGeom>
        </p:spPr>
      </p:pic>
      <p:pic>
        <p:nvPicPr>
          <p:cNvPr id="24" name="Graphic 23" descr="Checkmark with solid fill">
            <a:extLst>
              <a:ext uri="{FF2B5EF4-FFF2-40B4-BE49-F238E27FC236}">
                <a16:creationId xmlns:a16="http://schemas.microsoft.com/office/drawing/2014/main" id="{4DE179B5-3A51-4BD5-A8FB-F771396751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36794" y="4548552"/>
            <a:ext cx="293915" cy="293915"/>
          </a:xfrm>
          <a:prstGeom prst="rect">
            <a:avLst/>
          </a:prstGeom>
        </p:spPr>
      </p:pic>
      <p:pic>
        <p:nvPicPr>
          <p:cNvPr id="25" name="Graphic 24" descr="Checkmark with solid fill">
            <a:extLst>
              <a:ext uri="{FF2B5EF4-FFF2-40B4-BE49-F238E27FC236}">
                <a16:creationId xmlns:a16="http://schemas.microsoft.com/office/drawing/2014/main" id="{61251471-02AE-494F-BEEF-3E593E73D9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55609" y="3786771"/>
            <a:ext cx="293915" cy="293915"/>
          </a:xfrm>
          <a:prstGeom prst="rect">
            <a:avLst/>
          </a:prstGeom>
        </p:spPr>
      </p:pic>
      <p:pic>
        <p:nvPicPr>
          <p:cNvPr id="26" name="Graphic 25" descr="Checkmark with solid fill">
            <a:extLst>
              <a:ext uri="{FF2B5EF4-FFF2-40B4-BE49-F238E27FC236}">
                <a16:creationId xmlns:a16="http://schemas.microsoft.com/office/drawing/2014/main" id="{40BCF096-D9B1-4AE0-BF83-76B54822BF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69083" y="4526385"/>
            <a:ext cx="293915" cy="293915"/>
          </a:xfrm>
          <a:prstGeom prst="rect">
            <a:avLst/>
          </a:prstGeom>
        </p:spPr>
      </p:pic>
      <p:pic>
        <p:nvPicPr>
          <p:cNvPr id="27" name="Graphic 26" descr="Checkmark with solid fill">
            <a:extLst>
              <a:ext uri="{FF2B5EF4-FFF2-40B4-BE49-F238E27FC236}">
                <a16:creationId xmlns:a16="http://schemas.microsoft.com/office/drawing/2014/main" id="{4451BCEA-E2E2-47F8-821E-B9EE4A844F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74579" y="5158398"/>
            <a:ext cx="293915" cy="293915"/>
          </a:xfrm>
          <a:prstGeom prst="rect">
            <a:avLst/>
          </a:prstGeom>
        </p:spPr>
      </p:pic>
      <p:sp>
        <p:nvSpPr>
          <p:cNvPr id="15" name="TextBox 14">
            <a:extLst>
              <a:ext uri="{FF2B5EF4-FFF2-40B4-BE49-F238E27FC236}">
                <a16:creationId xmlns:a16="http://schemas.microsoft.com/office/drawing/2014/main" id="{E52F5925-6F55-47E5-9E28-A76C9FBD1391}"/>
              </a:ext>
            </a:extLst>
          </p:cNvPr>
          <p:cNvSpPr txBox="1"/>
          <p:nvPr/>
        </p:nvSpPr>
        <p:spPr>
          <a:xfrm>
            <a:off x="327663" y="5690696"/>
            <a:ext cx="11616687" cy="615553"/>
          </a:xfrm>
          <a:prstGeom prst="rect">
            <a:avLst/>
          </a:prstGeom>
          <a:noFill/>
        </p:spPr>
        <p:txBody>
          <a:bodyPr wrap="square" rtlCol="0">
            <a:spAutoFit/>
          </a:bodyPr>
          <a:lstStyle/>
          <a:p>
            <a:r>
              <a:rPr lang="en-US" sz="1700" dirty="0"/>
              <a:t>1. Naproxen Sodium 1100 mg equivalent to 1000 mg naproxen. 2. Consider 3000 mg maximum, especially if elevated liver function tests, known liver impairment, or older adult. Use 2000 mg maximum in patients with alcohol use disorder or taking warfarin. </a:t>
            </a:r>
          </a:p>
        </p:txBody>
      </p:sp>
      <p:sp>
        <p:nvSpPr>
          <p:cNvPr id="5" name="TextBox 4">
            <a:extLst>
              <a:ext uri="{FF2B5EF4-FFF2-40B4-BE49-F238E27FC236}">
                <a16:creationId xmlns:a16="http://schemas.microsoft.com/office/drawing/2014/main" id="{5A0564A7-92A9-4E02-9CDB-75BD4CD1669A}"/>
              </a:ext>
            </a:extLst>
          </p:cNvPr>
          <p:cNvSpPr txBox="1"/>
          <p:nvPr/>
        </p:nvSpPr>
        <p:spPr>
          <a:xfrm>
            <a:off x="346712" y="6323150"/>
            <a:ext cx="11725683" cy="800219"/>
          </a:xfrm>
          <a:prstGeom prst="rect">
            <a:avLst/>
          </a:prstGeom>
          <a:noFill/>
        </p:spPr>
        <p:txBody>
          <a:bodyPr wrap="square" rtlCol="0">
            <a:spAutoFit/>
          </a:bodyPr>
          <a:lstStyle/>
          <a:p>
            <a:r>
              <a:rPr lang="en-US" sz="1400" dirty="0">
                <a:effectLst/>
                <a:latin typeface="Calibri" panose="020F0502020204030204" pitchFamily="34" charset="0"/>
                <a:ea typeface="Calibri" panose="020F0502020204030204" pitchFamily="34" charset="0"/>
                <a:cs typeface="Times New Roman" panose="02020603050405020304" pitchFamily="18" charset="0"/>
              </a:rPr>
              <a:t>Altman RD. </a:t>
            </a:r>
            <a:r>
              <a:rPr lang="en-US" sz="1400" i="1" dirty="0">
                <a:effectLst/>
                <a:latin typeface="Calibri" panose="020F0502020204030204" pitchFamily="34" charset="0"/>
                <a:ea typeface="Calibri" panose="020F0502020204030204" pitchFamily="34" charset="0"/>
                <a:cs typeface="Times New Roman" panose="02020603050405020304" pitchFamily="18" charset="0"/>
              </a:rPr>
              <a:t>Clin Exp </a:t>
            </a:r>
            <a:r>
              <a:rPr lang="en-US" sz="1400" i="1" dirty="0" err="1">
                <a:effectLst/>
                <a:latin typeface="Calibri" panose="020F0502020204030204" pitchFamily="34" charset="0"/>
                <a:ea typeface="Calibri" panose="020F0502020204030204" pitchFamily="34" charset="0"/>
                <a:cs typeface="Times New Roman" panose="02020603050405020304" pitchFamily="18" charset="0"/>
              </a:rPr>
              <a:t>Rheumatol</a:t>
            </a:r>
            <a:r>
              <a:rPr lang="en-US" sz="1400" i="1"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a:effectLst/>
                <a:latin typeface="Calibri" panose="020F0502020204030204" pitchFamily="34" charset="0"/>
                <a:ea typeface="Calibri" panose="020F0502020204030204" pitchFamily="34" charset="0"/>
                <a:cs typeface="Times New Roman" panose="02020603050405020304" pitchFamily="18" charset="0"/>
              </a:rPr>
              <a:t>2004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DiPiro</a:t>
            </a:r>
            <a:r>
              <a:rPr lang="en-US" sz="1400" dirty="0">
                <a:effectLst/>
                <a:latin typeface="Calibri" panose="020F0502020204030204" pitchFamily="34" charset="0"/>
                <a:ea typeface="Calibri" panose="020F0502020204030204" pitchFamily="34" charset="0"/>
                <a:cs typeface="Times New Roman" panose="02020603050405020304" pitchFamily="18" charset="0"/>
              </a:rPr>
              <a:t> et al. </a:t>
            </a:r>
            <a:r>
              <a:rPr lang="en-US" sz="1400" dirty="0">
                <a:effectLst/>
                <a:latin typeface="Calibri" panose="020F0502020204030204" pitchFamily="34" charset="0"/>
                <a:ea typeface="Calibri" panose="020F0502020204030204" pitchFamily="34" charset="0"/>
              </a:rPr>
              <a:t>Pharmacotherapy Chapter 60 c2017   Hayward et al. </a:t>
            </a:r>
            <a:r>
              <a:rPr lang="en-US" sz="1400" i="1" dirty="0">
                <a:effectLst/>
                <a:latin typeface="Calibri" panose="020F0502020204030204" pitchFamily="34" charset="0"/>
                <a:ea typeface="Calibri" panose="020F0502020204030204" pitchFamily="34" charset="0"/>
              </a:rPr>
              <a:t>Br J Clin </a:t>
            </a:r>
            <a:r>
              <a:rPr lang="en-US" sz="1400" i="1" dirty="0" err="1">
                <a:effectLst/>
                <a:latin typeface="Calibri" panose="020F0502020204030204" pitchFamily="34" charset="0"/>
                <a:ea typeface="Calibri" panose="020F0502020204030204" pitchFamily="34" charset="0"/>
              </a:rPr>
              <a:t>Pharmaocl</a:t>
            </a:r>
            <a:r>
              <a:rPr lang="en-US" sz="1400" i="1"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2016   Lopes et al. </a:t>
            </a:r>
            <a:r>
              <a:rPr lang="en-US" sz="1400" i="1" dirty="0">
                <a:effectLst/>
                <a:latin typeface="Calibri" panose="020F0502020204030204" pitchFamily="34" charset="0"/>
                <a:ea typeface="Calibri" panose="020F0502020204030204" pitchFamily="34" charset="0"/>
              </a:rPr>
              <a:t>Blood</a:t>
            </a:r>
            <a:r>
              <a:rPr lang="en-US" sz="1400" dirty="0">
                <a:effectLst/>
                <a:latin typeface="Calibri" panose="020F0502020204030204" pitchFamily="34" charset="0"/>
                <a:ea typeface="Calibri" panose="020F0502020204030204" pitchFamily="34" charset="0"/>
              </a:rPr>
              <a:t> 2011   </a:t>
            </a:r>
            <a:r>
              <a:rPr lang="en-US" sz="1400" dirty="0">
                <a:effectLst/>
                <a:latin typeface="Calibri" panose="020F0502020204030204" pitchFamily="34" charset="0"/>
                <a:ea typeface="Calibri" panose="020F0502020204030204" pitchFamily="34" charset="0"/>
                <a:cs typeface="Times New Roman" panose="02020603050405020304" pitchFamily="18" charset="0"/>
              </a:rPr>
              <a:t>Martinez et al. </a:t>
            </a:r>
            <a:r>
              <a:rPr lang="en-US" sz="1400" i="1" dirty="0">
                <a:effectLst/>
                <a:latin typeface="Calibri" panose="020F0502020204030204" pitchFamily="34" charset="0"/>
                <a:ea typeface="Calibri" panose="020F0502020204030204" pitchFamily="34" charset="0"/>
                <a:cs typeface="Times New Roman" panose="02020603050405020304" pitchFamily="18" charset="0"/>
              </a:rPr>
              <a:t>Clin </a:t>
            </a:r>
            <a:r>
              <a:rPr lang="en-US" sz="1400" i="1" dirty="0" err="1">
                <a:latin typeface="Calibri" panose="020F0502020204030204" pitchFamily="34" charset="0"/>
                <a:ea typeface="Calibri" panose="020F0502020204030204" pitchFamily="34" charset="0"/>
                <a:cs typeface="Times New Roman" panose="02020603050405020304" pitchFamily="18" charset="0"/>
              </a:rPr>
              <a:t>Ther</a:t>
            </a:r>
            <a:r>
              <a:rPr lang="en-US" sz="1400" i="1" dirty="0">
                <a:latin typeface="Calibri" panose="020F0502020204030204" pitchFamily="34" charset="0"/>
                <a:ea typeface="Calibri" panose="020F0502020204030204" pitchFamily="34" charset="0"/>
                <a:cs typeface="Times New Roman" panose="02020603050405020304" pitchFamily="18" charset="0"/>
              </a:rPr>
              <a:t> </a:t>
            </a:r>
            <a:r>
              <a:rPr lang="en-US" sz="1400" dirty="0">
                <a:latin typeface="Calibri" panose="020F0502020204030204" pitchFamily="34" charset="0"/>
                <a:ea typeface="Calibri" panose="020F0502020204030204" pitchFamily="34" charset="0"/>
                <a:cs typeface="Times New Roman" panose="02020603050405020304" pitchFamily="18" charset="0"/>
              </a:rPr>
              <a:t>2019   </a:t>
            </a:r>
            <a:r>
              <a:rPr lang="en-US" sz="1400" dirty="0">
                <a:effectLst/>
                <a:latin typeface="Calibri" panose="020F0502020204030204" pitchFamily="34" charset="0"/>
                <a:ea typeface="Calibri" panose="020F0502020204030204" pitchFamily="34" charset="0"/>
              </a:rPr>
              <a:t>Product labeling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1488518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ACC1195-3C05-4857-931C-25E898CB6DD4}"/>
              </a:ext>
            </a:extLst>
          </p:cNvPr>
          <p:cNvSpPr>
            <a:spLocks noGrp="1"/>
          </p:cNvSpPr>
          <p:nvPr>
            <p:ph type="title"/>
          </p:nvPr>
        </p:nvSpPr>
        <p:spPr>
          <a:xfrm>
            <a:off x="328619" y="678360"/>
            <a:ext cx="6324600" cy="1325563"/>
          </a:xfrm>
        </p:spPr>
        <p:txBody>
          <a:bodyPr>
            <a:noAutofit/>
          </a:bodyPr>
          <a:lstStyle/>
          <a:p>
            <a:pPr algn="ctr"/>
            <a:r>
              <a:rPr lang="en-US" sz="3200" b="1" i="0" u="none" strike="noStrike" baseline="0" dirty="0">
                <a:solidFill>
                  <a:srgbClr val="2F5597"/>
                </a:solidFill>
                <a:latin typeface="NYTYN M+ Verlag"/>
              </a:rPr>
              <a:t>NON-OPIOID MEDS FOR MANAGING </a:t>
            </a:r>
            <a:r>
              <a:rPr lang="en-US" sz="3200" b="1" dirty="0">
                <a:solidFill>
                  <a:srgbClr val="2F5597"/>
                </a:solidFill>
                <a:latin typeface="NYTYN M+ Verlag"/>
              </a:rPr>
              <a:t>POST-OP</a:t>
            </a:r>
            <a:r>
              <a:rPr lang="en-US" sz="3200" b="1" i="0" u="none" strike="noStrike" baseline="0" dirty="0">
                <a:solidFill>
                  <a:srgbClr val="2F5597"/>
                </a:solidFill>
                <a:latin typeface="NYTYN M+ Verlag"/>
              </a:rPr>
              <a:t> PAIN</a:t>
            </a:r>
            <a:br>
              <a:rPr lang="en-US" sz="3200" b="1" i="0" u="none" strike="noStrike" baseline="0" dirty="0">
                <a:solidFill>
                  <a:schemeClr val="accent6">
                    <a:lumMod val="75000"/>
                  </a:schemeClr>
                </a:solidFill>
                <a:latin typeface="NYTYN M+ Verlag"/>
              </a:rPr>
            </a:br>
            <a:r>
              <a:rPr lang="en-US" sz="3200" b="1" i="1" u="none" strike="noStrike" baseline="0" dirty="0">
                <a:solidFill>
                  <a:srgbClr val="C55A11"/>
                </a:solidFill>
                <a:latin typeface="Calibri" panose="020F0502020204030204" pitchFamily="34" charset="0"/>
                <a:cs typeface="Times New Roman" panose="02020603050405020304" pitchFamily="18" charset="0"/>
              </a:rPr>
              <a:t>Scheduled</a:t>
            </a:r>
            <a:r>
              <a:rPr lang="en-US" sz="3200" b="1" i="1" u="none" strike="noStrike" baseline="0" dirty="0">
                <a:solidFill>
                  <a:schemeClr val="accent2">
                    <a:lumMod val="75000"/>
                  </a:schemeClr>
                </a:solidFill>
                <a:latin typeface="Calibri" panose="020F0502020204030204" pitchFamily="34" charset="0"/>
                <a:cs typeface="Times New Roman" panose="02020603050405020304" pitchFamily="18" charset="0"/>
              </a:rPr>
              <a:t> </a:t>
            </a:r>
            <a:r>
              <a:rPr lang="en-US" sz="3200" b="1" i="1" dirty="0">
                <a:solidFill>
                  <a:schemeClr val="accent2">
                    <a:lumMod val="75000"/>
                  </a:schemeClr>
                </a:solidFill>
                <a:latin typeface="Calibri" panose="020F0502020204030204" pitchFamily="34" charset="0"/>
                <a:cs typeface="Times New Roman" panose="02020603050405020304" pitchFamily="18" charset="0"/>
              </a:rPr>
              <a:t>around-the-clock non-opioids keep patient ahead of pain</a:t>
            </a:r>
            <a:endParaRPr lang="en-US" sz="3200" i="1" dirty="0">
              <a:solidFill>
                <a:schemeClr val="accent2">
                  <a:lumMod val="75000"/>
                </a:schemeClr>
              </a:solidFill>
            </a:endParaRPr>
          </a:p>
        </p:txBody>
      </p:sp>
      <p:sp>
        <p:nvSpPr>
          <p:cNvPr id="5" name="TextBox 4">
            <a:extLst>
              <a:ext uri="{FF2B5EF4-FFF2-40B4-BE49-F238E27FC236}">
                <a16:creationId xmlns:a16="http://schemas.microsoft.com/office/drawing/2014/main" id="{2992106B-661C-64F6-B29E-5362BA7F0939}"/>
              </a:ext>
            </a:extLst>
          </p:cNvPr>
          <p:cNvSpPr txBox="1"/>
          <p:nvPr/>
        </p:nvSpPr>
        <p:spPr>
          <a:xfrm>
            <a:off x="685800" y="2804698"/>
            <a:ext cx="6162261" cy="2062103"/>
          </a:xfrm>
          <a:prstGeom prst="rect">
            <a:avLst/>
          </a:prstGeom>
          <a:noFill/>
          <a:ln w="57150">
            <a:noFill/>
          </a:ln>
        </p:spPr>
        <p:txBody>
          <a:bodyPr wrap="square" rtlCol="0">
            <a:spAutoFit/>
          </a:bodyPr>
          <a:lstStyle/>
          <a:p>
            <a:pPr marL="457200" indent="-457200">
              <a:buFont typeface="Arial" panose="020B0604020202020204" pitchFamily="34" charset="0"/>
              <a:buChar char="•"/>
            </a:pPr>
            <a:r>
              <a:rPr lang="en-US" sz="3200" dirty="0">
                <a:solidFill>
                  <a:srgbClr val="2F5597"/>
                </a:solidFill>
                <a:cs typeface="Arial" panose="020B0604020202020204" pitchFamily="34" charset="0"/>
              </a:rPr>
              <a:t>No medication is without risks</a:t>
            </a:r>
          </a:p>
          <a:p>
            <a:pPr marL="457200" indent="-457200">
              <a:buFont typeface="Arial" panose="020B0604020202020204" pitchFamily="34" charset="0"/>
              <a:buChar char="•"/>
            </a:pPr>
            <a:r>
              <a:rPr lang="en-US" sz="3200" dirty="0">
                <a:solidFill>
                  <a:srgbClr val="2F5597"/>
                </a:solidFill>
                <a:cs typeface="Arial" panose="020B0604020202020204" pitchFamily="34" charset="0"/>
              </a:rPr>
              <a:t>All meds prescribed for pain after surgery should have a plan for a stop date</a:t>
            </a:r>
          </a:p>
        </p:txBody>
      </p:sp>
      <p:pic>
        <p:nvPicPr>
          <p:cNvPr id="3" name="Picture 2">
            <a:extLst>
              <a:ext uri="{FF2B5EF4-FFF2-40B4-BE49-F238E27FC236}">
                <a16:creationId xmlns:a16="http://schemas.microsoft.com/office/drawing/2014/main" id="{EF66356D-FFE2-4D0B-BA8E-335690F49776}"/>
              </a:ext>
            </a:extLst>
          </p:cNvPr>
          <p:cNvPicPr>
            <a:picLocks noChangeAspect="1"/>
          </p:cNvPicPr>
          <p:nvPr/>
        </p:nvPicPr>
        <p:blipFill>
          <a:blip r:embed="rId3"/>
          <a:stretch>
            <a:fillRect/>
          </a:stretch>
        </p:blipFill>
        <p:spPr>
          <a:xfrm>
            <a:off x="6920866" y="261495"/>
            <a:ext cx="4296375" cy="6335009"/>
          </a:xfrm>
          <a:prstGeom prst="rect">
            <a:avLst/>
          </a:prstGeom>
        </p:spPr>
      </p:pic>
    </p:spTree>
    <p:extLst>
      <p:ext uri="{BB962C8B-B14F-4D97-AF65-F5344CB8AC3E}">
        <p14:creationId xmlns:p14="http://schemas.microsoft.com/office/powerpoint/2010/main" val="314977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A20FD-0A3F-4AF0-8EB0-29D8D32D05EE}"/>
              </a:ext>
            </a:extLst>
          </p:cNvPr>
          <p:cNvSpPr>
            <a:spLocks noGrp="1"/>
          </p:cNvSpPr>
          <p:nvPr>
            <p:ph type="title"/>
          </p:nvPr>
        </p:nvSpPr>
        <p:spPr/>
        <p:txBody>
          <a:bodyPr>
            <a:normAutofit/>
          </a:bodyPr>
          <a:lstStyle/>
          <a:p>
            <a:pPr algn="ctr"/>
            <a:r>
              <a:rPr lang="en-US" sz="3600" b="1" dirty="0">
                <a:solidFill>
                  <a:srgbClr val="2F5597"/>
                </a:solidFill>
                <a:latin typeface="NYTYN M+ Verlag"/>
              </a:rPr>
              <a:t>OPIOIDS IN MULTI-MODAL (MM)</a:t>
            </a:r>
            <a:br>
              <a:rPr lang="en-US" sz="3600" b="1" dirty="0">
                <a:solidFill>
                  <a:srgbClr val="2F5597"/>
                </a:solidFill>
                <a:latin typeface="NYTYN M+ Verlag"/>
              </a:rPr>
            </a:br>
            <a:r>
              <a:rPr lang="en-US" sz="3600" b="1" dirty="0">
                <a:solidFill>
                  <a:srgbClr val="2F5597"/>
                </a:solidFill>
                <a:latin typeface="NYTYN M+ Verlag"/>
              </a:rPr>
              <a:t> SURGICAL PAIN MANAGEMENT</a:t>
            </a:r>
            <a:endParaRPr lang="en-US" sz="3600" dirty="0"/>
          </a:p>
        </p:txBody>
      </p:sp>
      <p:sp>
        <p:nvSpPr>
          <p:cNvPr id="3" name="Content Placeholder 2">
            <a:extLst>
              <a:ext uri="{FF2B5EF4-FFF2-40B4-BE49-F238E27FC236}">
                <a16:creationId xmlns:a16="http://schemas.microsoft.com/office/drawing/2014/main" id="{C8F3C7EE-1B7E-41AA-A289-B6AE504DB8C6}"/>
              </a:ext>
            </a:extLst>
          </p:cNvPr>
          <p:cNvSpPr>
            <a:spLocks noGrp="1"/>
          </p:cNvSpPr>
          <p:nvPr>
            <p:ph idx="1"/>
          </p:nvPr>
        </p:nvSpPr>
        <p:spPr>
          <a:xfrm>
            <a:off x="590550" y="1771651"/>
            <a:ext cx="10839450" cy="4133850"/>
          </a:xfrm>
        </p:spPr>
        <p:txBody>
          <a:bodyPr>
            <a:normAutofit/>
          </a:bodyPr>
          <a:lstStyle/>
          <a:p>
            <a:pPr>
              <a:lnSpc>
                <a:spcPct val="107000"/>
              </a:lnSpc>
              <a:spcBef>
                <a:spcPts val="0"/>
              </a:spcBef>
            </a:pPr>
            <a:r>
              <a:rPr lang="en-US" sz="3000" dirty="0">
                <a:solidFill>
                  <a:srgbClr val="2F5597"/>
                </a:solidFill>
                <a:effectLst/>
                <a:latin typeface="Calibri" panose="020F0502020204030204" pitchFamily="34" charset="0"/>
                <a:ea typeface="Calibri" panose="020F0502020204030204" pitchFamily="34" charset="0"/>
              </a:rPr>
              <a:t>Prescribe the lowest effective dose of a short-acting opioid for the shortest necessary duration</a:t>
            </a:r>
          </a:p>
          <a:p>
            <a:pPr lvl="2">
              <a:lnSpc>
                <a:spcPct val="107000"/>
              </a:lnSpc>
              <a:spcBef>
                <a:spcPts val="0"/>
              </a:spcBef>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3000"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Provide </a:t>
            </a:r>
            <a:r>
              <a:rPr lang="en-US" sz="3000" b="1" dirty="0">
                <a:solidFill>
                  <a:srgbClr val="C55A11"/>
                </a:solidFill>
                <a:effectLst/>
                <a:latin typeface="Calibri" panose="020F0502020204030204" pitchFamily="34" charset="0"/>
                <a:ea typeface="Calibri" panose="020F0502020204030204" pitchFamily="34" charset="0"/>
                <a:cs typeface="Times New Roman" panose="02020603050405020304" pitchFamily="18" charset="0"/>
              </a:rPr>
              <a:t>patient education about risks </a:t>
            </a:r>
            <a:r>
              <a:rPr lang="en-US" sz="3000"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of opioid therapy prior to prescribing</a:t>
            </a:r>
          </a:p>
          <a:p>
            <a:pPr lvl="1">
              <a:lnSpc>
                <a:spcPct val="107000"/>
              </a:lnSpc>
              <a:spcBef>
                <a:spcPts val="0"/>
              </a:spcBef>
            </a:pPr>
            <a:r>
              <a:rPr lang="en-US" sz="2600"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CDC: </a:t>
            </a:r>
            <a:r>
              <a:rPr lang="en-US" sz="2600"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hlinkClick r:id="rId3"/>
              </a:rPr>
              <a:t>Prescription Opioids: What you Need to Know</a:t>
            </a:r>
            <a:endParaRPr lang="en-US" sz="2600"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pPr>
            <a:r>
              <a:rPr lang="en-US" sz="2600" dirty="0">
                <a:solidFill>
                  <a:srgbClr val="2F5597"/>
                </a:solidFill>
                <a:latin typeface="Calibri" panose="020F0502020204030204" pitchFamily="34" charset="0"/>
                <a:ea typeface="Calibri" panose="020F0502020204030204" pitchFamily="34" charset="0"/>
                <a:cs typeface="Times New Roman" panose="02020603050405020304" pitchFamily="18" charset="0"/>
              </a:rPr>
              <a:t>Opioid Prescribing Network (OPEN): </a:t>
            </a:r>
            <a:r>
              <a:rPr lang="en-US" sz="2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https://michigan-open.org/patients/</a:t>
            </a:r>
            <a:endParaRPr lang="en-US" sz="2600"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pPr>
            <a:endParaRPr lang="en-US" sz="2600"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endParaRPr lang="en-US" sz="3000" dirty="0">
              <a:solidFill>
                <a:srgbClr val="2F5597"/>
              </a:solidFill>
              <a:latin typeface="Calibri" panose="020F0502020204030204" pitchFamily="34" charset="0"/>
              <a:ea typeface="Calibri" panose="020F0502020204030204" pitchFamily="34" charset="0"/>
              <a:cs typeface="Times New Roman" panose="02020603050405020304" pitchFamily="18" charset="0"/>
            </a:endParaRPr>
          </a:p>
          <a:p>
            <a:pPr lvl="2">
              <a:lnSpc>
                <a:spcPct val="107000"/>
              </a:lnSpc>
              <a:spcBef>
                <a:spcPts val="0"/>
              </a:spcBef>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434F172E-817C-4E21-94DA-961BF335C88F}"/>
              </a:ext>
            </a:extLst>
          </p:cNvPr>
          <p:cNvSpPr txBox="1"/>
          <p:nvPr/>
        </p:nvSpPr>
        <p:spPr>
          <a:xfrm>
            <a:off x="762000" y="5619750"/>
            <a:ext cx="10591800" cy="707886"/>
          </a:xfrm>
          <a:prstGeom prst="rect">
            <a:avLst/>
          </a:prstGeom>
          <a:noFill/>
        </p:spPr>
        <p:txBody>
          <a:bodyPr wrap="square" rtlCol="0">
            <a:spAutoFit/>
          </a:bodyPr>
          <a:lstStyle/>
          <a:p>
            <a:pPr algn="ctr"/>
            <a:r>
              <a:rPr lang="en-US" sz="2000" i="1" dirty="0">
                <a:solidFill>
                  <a:srgbClr val="2F5597"/>
                </a:solidFill>
              </a:rPr>
              <a:t>SC Code of Laws 44-53-360 limits initial opioid prescription to ≤ 7 days, </a:t>
            </a:r>
          </a:p>
          <a:p>
            <a:pPr algn="ctr"/>
            <a:r>
              <a:rPr lang="en-US" sz="2000" i="1" dirty="0">
                <a:solidFill>
                  <a:srgbClr val="2F5597"/>
                </a:solidFill>
              </a:rPr>
              <a:t>with exception for major surgery.</a:t>
            </a:r>
          </a:p>
        </p:txBody>
      </p:sp>
    </p:spTree>
    <p:extLst>
      <p:ext uri="{BB962C8B-B14F-4D97-AF65-F5344CB8AC3E}">
        <p14:creationId xmlns:p14="http://schemas.microsoft.com/office/powerpoint/2010/main" val="34257883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ACC1195-3C05-4857-931C-25E898CB6DD4}"/>
              </a:ext>
            </a:extLst>
          </p:cNvPr>
          <p:cNvSpPr>
            <a:spLocks noGrp="1"/>
          </p:cNvSpPr>
          <p:nvPr>
            <p:ph type="title"/>
          </p:nvPr>
        </p:nvSpPr>
        <p:spPr>
          <a:xfrm>
            <a:off x="328619" y="678360"/>
            <a:ext cx="6324600" cy="1325563"/>
          </a:xfrm>
        </p:spPr>
        <p:txBody>
          <a:bodyPr>
            <a:noAutofit/>
          </a:bodyPr>
          <a:lstStyle/>
          <a:p>
            <a:pPr algn="ctr"/>
            <a:r>
              <a:rPr lang="en-US" sz="3200" b="1" dirty="0">
                <a:solidFill>
                  <a:srgbClr val="2F5597"/>
                </a:solidFill>
                <a:latin typeface="NYTYN M+ Verlag"/>
              </a:rPr>
              <a:t>OPIOIDS </a:t>
            </a:r>
            <a:r>
              <a:rPr lang="en-US" sz="3200" b="1" i="0" u="none" strike="noStrike" baseline="0" dirty="0">
                <a:solidFill>
                  <a:srgbClr val="2F5597"/>
                </a:solidFill>
                <a:latin typeface="NYTYN M+ Verlag"/>
              </a:rPr>
              <a:t>FOR MANAGING </a:t>
            </a:r>
            <a:br>
              <a:rPr lang="en-US" sz="3200" b="1" i="0" u="none" strike="noStrike" baseline="0" dirty="0">
                <a:solidFill>
                  <a:srgbClr val="2F5597"/>
                </a:solidFill>
                <a:latin typeface="NYTYN M+ Verlag"/>
              </a:rPr>
            </a:br>
            <a:r>
              <a:rPr lang="en-US" sz="3200" b="1" i="0" u="none" strike="noStrike" baseline="0" dirty="0">
                <a:solidFill>
                  <a:srgbClr val="2F5597"/>
                </a:solidFill>
                <a:latin typeface="NYTYN M+ Verlag"/>
              </a:rPr>
              <a:t>POST-OP PAIN</a:t>
            </a:r>
            <a:br>
              <a:rPr lang="en-US" sz="3200" b="1" i="0" u="none" strike="noStrike" baseline="0" dirty="0">
                <a:solidFill>
                  <a:schemeClr val="accent6">
                    <a:lumMod val="75000"/>
                  </a:schemeClr>
                </a:solidFill>
                <a:latin typeface="NYTYN M+ Verlag"/>
              </a:rPr>
            </a:br>
            <a:endParaRPr lang="en-US" sz="3200" i="1" dirty="0">
              <a:solidFill>
                <a:schemeClr val="accent2">
                  <a:lumMod val="75000"/>
                </a:schemeClr>
              </a:solidFill>
              <a:highlight>
                <a:srgbClr val="FFFF00"/>
              </a:highlight>
            </a:endParaRPr>
          </a:p>
        </p:txBody>
      </p:sp>
      <p:sp>
        <p:nvSpPr>
          <p:cNvPr id="5" name="TextBox 4">
            <a:extLst>
              <a:ext uri="{FF2B5EF4-FFF2-40B4-BE49-F238E27FC236}">
                <a16:creationId xmlns:a16="http://schemas.microsoft.com/office/drawing/2014/main" id="{2992106B-661C-64F6-B29E-5362BA7F0939}"/>
              </a:ext>
            </a:extLst>
          </p:cNvPr>
          <p:cNvSpPr txBox="1"/>
          <p:nvPr/>
        </p:nvSpPr>
        <p:spPr>
          <a:xfrm>
            <a:off x="685799" y="2333748"/>
            <a:ext cx="6162261" cy="3262432"/>
          </a:xfrm>
          <a:prstGeom prst="rect">
            <a:avLst/>
          </a:prstGeom>
          <a:noFill/>
          <a:ln w="57150">
            <a:noFill/>
          </a:ln>
        </p:spPr>
        <p:txBody>
          <a:bodyPr wrap="square" rtlCol="0">
            <a:spAutoFit/>
          </a:bodyPr>
          <a:lstStyle/>
          <a:p>
            <a:pPr marL="457200" indent="-457200">
              <a:buFont typeface="Arial" panose="020B0604020202020204" pitchFamily="34" charset="0"/>
              <a:buChar char="•"/>
            </a:pPr>
            <a:r>
              <a:rPr lang="en-US" sz="3200" dirty="0">
                <a:solidFill>
                  <a:srgbClr val="2F5597"/>
                </a:solidFill>
              </a:rPr>
              <a:t>Important patient reminder: </a:t>
            </a:r>
            <a:r>
              <a:rPr lang="en-US" sz="3200" b="1" cap="all" dirty="0">
                <a:solidFill>
                  <a:srgbClr val="C55A11"/>
                </a:solidFill>
              </a:rPr>
              <a:t>severe pain</a:t>
            </a:r>
            <a:r>
              <a:rPr lang="en-US" sz="3200" b="1" dirty="0">
                <a:solidFill>
                  <a:srgbClr val="C55A11"/>
                </a:solidFill>
              </a:rPr>
              <a:t>, not pain itself</a:t>
            </a:r>
            <a:r>
              <a:rPr lang="en-US" sz="3200" dirty="0">
                <a:solidFill>
                  <a:srgbClr val="2F5597"/>
                </a:solidFill>
              </a:rPr>
              <a:t>, is the indication to use an opioid</a:t>
            </a:r>
          </a:p>
          <a:p>
            <a:endParaRPr lang="en-US" sz="1400" dirty="0">
              <a:solidFill>
                <a:srgbClr val="2F5597"/>
              </a:solidFill>
            </a:endParaRPr>
          </a:p>
          <a:p>
            <a:pPr marL="457200" indent="-457200">
              <a:buFont typeface="Arial" panose="020B0604020202020204" pitchFamily="34" charset="0"/>
              <a:buChar char="•"/>
            </a:pPr>
            <a:r>
              <a:rPr lang="en-US" sz="3200" dirty="0">
                <a:solidFill>
                  <a:srgbClr val="2F5597"/>
                </a:solidFill>
                <a:cs typeface="Arial" panose="020B0604020202020204" pitchFamily="34" charset="0"/>
              </a:rPr>
              <a:t>Tramadol may be less effective than other opioids and NOT necessarily the safer opioid</a:t>
            </a:r>
          </a:p>
        </p:txBody>
      </p:sp>
      <p:pic>
        <p:nvPicPr>
          <p:cNvPr id="6" name="Picture 5">
            <a:extLst>
              <a:ext uri="{FF2B5EF4-FFF2-40B4-BE49-F238E27FC236}">
                <a16:creationId xmlns:a16="http://schemas.microsoft.com/office/drawing/2014/main" id="{B76DB2E1-6187-46FE-B244-F1F9131F03B0}"/>
              </a:ext>
            </a:extLst>
          </p:cNvPr>
          <p:cNvPicPr>
            <a:picLocks noChangeAspect="1"/>
          </p:cNvPicPr>
          <p:nvPr/>
        </p:nvPicPr>
        <p:blipFill>
          <a:blip r:embed="rId3"/>
          <a:stretch>
            <a:fillRect/>
          </a:stretch>
        </p:blipFill>
        <p:spPr>
          <a:xfrm>
            <a:off x="7539756" y="256453"/>
            <a:ext cx="4099794" cy="6344549"/>
          </a:xfrm>
          <a:prstGeom prst="rect">
            <a:avLst/>
          </a:prstGeom>
        </p:spPr>
      </p:pic>
      <p:sp>
        <p:nvSpPr>
          <p:cNvPr id="2" name="TextBox 1">
            <a:extLst>
              <a:ext uri="{FF2B5EF4-FFF2-40B4-BE49-F238E27FC236}">
                <a16:creationId xmlns:a16="http://schemas.microsoft.com/office/drawing/2014/main" id="{79E93EA0-B907-4691-9209-4B35EB164302}"/>
              </a:ext>
            </a:extLst>
          </p:cNvPr>
          <p:cNvSpPr txBox="1"/>
          <p:nvPr/>
        </p:nvSpPr>
        <p:spPr>
          <a:xfrm>
            <a:off x="685800" y="6179640"/>
            <a:ext cx="6162260" cy="738664"/>
          </a:xfrm>
          <a:prstGeom prst="rect">
            <a:avLst/>
          </a:prstGeom>
          <a:noFill/>
        </p:spPr>
        <p:txBody>
          <a:bodyPr wrap="square" rtlCol="0">
            <a:spAutoFit/>
          </a:bodyPr>
          <a:lstStyle/>
          <a:p>
            <a:r>
              <a:rPr lang="en-US" sz="1400" dirty="0"/>
              <a:t>Shah et al</a:t>
            </a:r>
            <a:r>
              <a:rPr lang="en-US" sz="1400" i="1" dirty="0"/>
              <a:t>. MMWR </a:t>
            </a:r>
            <a:r>
              <a:rPr lang="en-US" sz="1400" i="1" dirty="0" err="1"/>
              <a:t>Morb</a:t>
            </a:r>
            <a:r>
              <a:rPr lang="en-US" sz="1400" i="1" dirty="0"/>
              <a:t> Mortal </a:t>
            </a:r>
            <a:r>
              <a:rPr lang="en-US" sz="1400" i="1" dirty="0" err="1"/>
              <a:t>Wky</a:t>
            </a:r>
            <a:r>
              <a:rPr lang="en-US" sz="1400" i="1" dirty="0"/>
              <a:t> Rep </a:t>
            </a:r>
            <a:r>
              <a:rPr lang="en-US" sz="1400" dirty="0"/>
              <a:t>2017</a:t>
            </a:r>
          </a:p>
          <a:p>
            <a:r>
              <a:rPr lang="en-US" sz="1400" dirty="0"/>
              <a:t>Turturro et al. </a:t>
            </a:r>
            <a:r>
              <a:rPr lang="en-US" sz="1400" i="1" dirty="0"/>
              <a:t>Ann </a:t>
            </a:r>
            <a:r>
              <a:rPr lang="en-US" sz="1400" i="1" dirty="0" err="1"/>
              <a:t>Emerg</a:t>
            </a:r>
            <a:r>
              <a:rPr lang="en-US" sz="1400" i="1" dirty="0"/>
              <a:t> Med </a:t>
            </a:r>
            <a:r>
              <a:rPr lang="en-US" sz="1400" dirty="0"/>
              <a:t>1998</a:t>
            </a:r>
            <a:br>
              <a:rPr lang="en-US" sz="1400" dirty="0"/>
            </a:br>
            <a:endParaRPr lang="en-US" sz="1400" dirty="0"/>
          </a:p>
        </p:txBody>
      </p:sp>
    </p:spTree>
    <p:extLst>
      <p:ext uri="{BB962C8B-B14F-4D97-AF65-F5344CB8AC3E}">
        <p14:creationId xmlns:p14="http://schemas.microsoft.com/office/powerpoint/2010/main" val="14501823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8BB24-BF00-4A26-B7B2-09948952B491}"/>
              </a:ext>
            </a:extLst>
          </p:cNvPr>
          <p:cNvSpPr>
            <a:spLocks noGrp="1"/>
          </p:cNvSpPr>
          <p:nvPr>
            <p:ph type="title"/>
          </p:nvPr>
        </p:nvSpPr>
        <p:spPr>
          <a:xfrm>
            <a:off x="838202" y="-203629"/>
            <a:ext cx="10515600" cy="1325563"/>
          </a:xfrm>
        </p:spPr>
        <p:txBody>
          <a:bodyPr>
            <a:normAutofit/>
          </a:bodyPr>
          <a:lstStyle/>
          <a:p>
            <a:pPr algn="ctr"/>
            <a:r>
              <a:rPr lang="en-US" sz="3200" b="1" i="0" u="none" strike="noStrike" baseline="0" dirty="0">
                <a:solidFill>
                  <a:srgbClr val="2F5597"/>
                </a:solidFill>
                <a:latin typeface="NYTYN M+ Verlag"/>
              </a:rPr>
              <a:t>SHORT-ACTING OPIOIDS IN POST-OP PAIN MANAGEMENT</a:t>
            </a:r>
            <a:endParaRPr lang="en-US" sz="3200" dirty="0">
              <a:solidFill>
                <a:srgbClr val="2F5597"/>
              </a:solidFill>
            </a:endParaRPr>
          </a:p>
        </p:txBody>
      </p:sp>
      <p:graphicFrame>
        <p:nvGraphicFramePr>
          <p:cNvPr id="7" name="Table 6">
            <a:extLst>
              <a:ext uri="{FF2B5EF4-FFF2-40B4-BE49-F238E27FC236}">
                <a16:creationId xmlns:a16="http://schemas.microsoft.com/office/drawing/2014/main" id="{A905525F-618F-4417-BE58-876AF51F6DDC}"/>
              </a:ext>
            </a:extLst>
          </p:cNvPr>
          <p:cNvGraphicFramePr>
            <a:graphicFrameLocks noGrp="1"/>
          </p:cNvGraphicFramePr>
          <p:nvPr>
            <p:extLst>
              <p:ext uri="{D42A27DB-BD31-4B8C-83A1-F6EECF244321}">
                <p14:modId xmlns:p14="http://schemas.microsoft.com/office/powerpoint/2010/main" val="764878987"/>
              </p:ext>
            </p:extLst>
          </p:nvPr>
        </p:nvGraphicFramePr>
        <p:xfrm>
          <a:off x="436604" y="701803"/>
          <a:ext cx="5655746" cy="5166678"/>
        </p:xfrm>
        <a:graphic>
          <a:graphicData uri="http://schemas.openxmlformats.org/drawingml/2006/table">
            <a:tbl>
              <a:tblPr firstRow="1" firstCol="1" bandRow="1"/>
              <a:tblGrid>
                <a:gridCol w="3175340">
                  <a:extLst>
                    <a:ext uri="{9D8B030D-6E8A-4147-A177-3AD203B41FA5}">
                      <a16:colId xmlns:a16="http://schemas.microsoft.com/office/drawing/2014/main" val="3487000530"/>
                    </a:ext>
                  </a:extLst>
                </a:gridCol>
                <a:gridCol w="1255168">
                  <a:extLst>
                    <a:ext uri="{9D8B030D-6E8A-4147-A177-3AD203B41FA5}">
                      <a16:colId xmlns:a16="http://schemas.microsoft.com/office/drawing/2014/main" val="2805906847"/>
                    </a:ext>
                  </a:extLst>
                </a:gridCol>
                <a:gridCol w="1225238">
                  <a:extLst>
                    <a:ext uri="{9D8B030D-6E8A-4147-A177-3AD203B41FA5}">
                      <a16:colId xmlns:a16="http://schemas.microsoft.com/office/drawing/2014/main" val="375310159"/>
                    </a:ext>
                  </a:extLst>
                </a:gridCol>
              </a:tblGrid>
              <a:tr h="615424">
                <a:tc rowSpan="2">
                  <a:txBody>
                    <a:bodyPr/>
                    <a:lstStyle/>
                    <a:p>
                      <a:pPr marL="0" marR="0" algn="ctr">
                        <a:lnSpc>
                          <a:spcPct val="107000"/>
                        </a:lnSpc>
                        <a:spcBef>
                          <a:spcPts val="0"/>
                        </a:spcBef>
                        <a:spcAft>
                          <a:spcPts val="0"/>
                        </a:spcAft>
                      </a:pPr>
                      <a:r>
                        <a:rPr lang="en-US" sz="2000" b="1" kern="1200" dirty="0">
                          <a:solidFill>
                            <a:schemeClr val="bg1"/>
                          </a:solidFill>
                          <a:latin typeface="NYTYN M+ Verlag"/>
                          <a:ea typeface="+mj-ea"/>
                          <a:cs typeface="+mj-cs"/>
                        </a:rPr>
                        <a:t>Surgery Category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5597"/>
                    </a:solidFill>
                  </a:tcPr>
                </a:tc>
                <a:tc gridSpan="2">
                  <a:txBody>
                    <a:bodyPr/>
                    <a:lstStyle/>
                    <a:p>
                      <a:pPr marL="0" marR="0" algn="ctr">
                        <a:lnSpc>
                          <a:spcPct val="107000"/>
                        </a:lnSpc>
                        <a:spcBef>
                          <a:spcPts val="0"/>
                        </a:spcBef>
                        <a:spcAft>
                          <a:spcPts val="0"/>
                        </a:spcAft>
                      </a:pPr>
                      <a:r>
                        <a:rPr lang="en-US" sz="1800" b="1" kern="1200" dirty="0">
                          <a:solidFill>
                            <a:schemeClr val="bg1"/>
                          </a:solidFill>
                          <a:latin typeface="NYTYN M+ Verlag"/>
                          <a:ea typeface="+mj-ea"/>
                          <a:cs typeface="+mj-cs"/>
                        </a:rPr>
                        <a:t>Discharge Opioid Prescribing</a:t>
                      </a:r>
                      <a:r>
                        <a:rPr lang="en-US" sz="1800" b="1" kern="1200" baseline="30000" dirty="0">
                          <a:solidFill>
                            <a:schemeClr val="bg1"/>
                          </a:solidFill>
                          <a:latin typeface="NYTYN M+ Verlag"/>
                          <a:ea typeface="+mj-ea"/>
                          <a:cs typeface="+mj-cs"/>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5597"/>
                    </a:solidFill>
                  </a:tcPr>
                </a:tc>
                <a:tc hMerge="1">
                  <a:txBody>
                    <a:bodyPr/>
                    <a:lstStyle/>
                    <a:p>
                      <a:endParaRPr lang="en-US"/>
                    </a:p>
                  </a:txBody>
                  <a:tcPr/>
                </a:tc>
                <a:extLst>
                  <a:ext uri="{0D108BD9-81ED-4DB2-BD59-A6C34878D82A}">
                    <a16:rowId xmlns:a16="http://schemas.microsoft.com/office/drawing/2014/main" val="1341439527"/>
                  </a:ext>
                </a:extLst>
              </a:tr>
              <a:tr h="553845">
                <a:tc vMerge="1">
                  <a:txBody>
                    <a:bodyPr/>
                    <a:lstStyle/>
                    <a:p>
                      <a:endParaRPr lang="en-US"/>
                    </a:p>
                  </a:txBody>
                  <a:tcPr/>
                </a:tc>
                <a:tc>
                  <a:txBody>
                    <a:bodyPr/>
                    <a:lstStyle/>
                    <a:p>
                      <a:pPr marL="0" marR="0" algn="ctr">
                        <a:lnSpc>
                          <a:spcPct val="107000"/>
                        </a:lnSpc>
                        <a:spcBef>
                          <a:spcPts val="0"/>
                        </a:spcBef>
                        <a:spcAft>
                          <a:spcPts val="0"/>
                        </a:spcAft>
                      </a:pPr>
                      <a:r>
                        <a:rPr lang="en-US" sz="1800" b="1" kern="1200" dirty="0">
                          <a:solidFill>
                            <a:schemeClr val="bg1"/>
                          </a:solidFill>
                          <a:latin typeface="NYTYN M+ Verlag"/>
                          <a:ea typeface="+mj-ea"/>
                          <a:cs typeface="+mj-cs"/>
                        </a:rPr>
                        <a:t>Number of Tablets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5597"/>
                    </a:solidFill>
                  </a:tcPr>
                </a:tc>
                <a:tc>
                  <a:txBody>
                    <a:bodyPr/>
                    <a:lstStyle/>
                    <a:p>
                      <a:pPr marL="0" marR="0" algn="ctr">
                        <a:lnSpc>
                          <a:spcPct val="107000"/>
                        </a:lnSpc>
                        <a:spcBef>
                          <a:spcPts val="0"/>
                        </a:spcBef>
                        <a:spcAft>
                          <a:spcPts val="0"/>
                        </a:spcAft>
                      </a:pPr>
                      <a:r>
                        <a:rPr lang="en-US" sz="1800" b="1" kern="1200" dirty="0">
                          <a:solidFill>
                            <a:schemeClr val="bg1"/>
                          </a:solidFill>
                          <a:latin typeface="NYTYN M+ Verlag"/>
                          <a:ea typeface="+mj-ea"/>
                          <a:cs typeface="+mj-cs"/>
                        </a:rPr>
                        <a:t>Days</a:t>
                      </a:r>
                      <a:br>
                        <a:rPr lang="en-US" sz="1800" b="1" kern="1200" dirty="0">
                          <a:solidFill>
                            <a:schemeClr val="bg1"/>
                          </a:solidFill>
                          <a:latin typeface="NYTYN M+ Verlag"/>
                          <a:ea typeface="+mj-ea"/>
                          <a:cs typeface="+mj-cs"/>
                        </a:rPr>
                      </a:br>
                      <a:r>
                        <a:rPr lang="en-US" sz="1800" b="1" kern="1200" dirty="0">
                          <a:solidFill>
                            <a:schemeClr val="bg1"/>
                          </a:solidFill>
                          <a:latin typeface="NYTYN M+ Verlag"/>
                          <a:ea typeface="+mj-ea"/>
                          <a:cs typeface="+mj-cs"/>
                        </a:rPr>
                        <a:t> Supply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5597"/>
                    </a:solidFill>
                  </a:tcPr>
                </a:tc>
                <a:extLst>
                  <a:ext uri="{0D108BD9-81ED-4DB2-BD59-A6C34878D82A}">
                    <a16:rowId xmlns:a16="http://schemas.microsoft.com/office/drawing/2014/main" val="2595078586"/>
                  </a:ext>
                </a:extLst>
              </a:tr>
              <a:tr h="1325759">
                <a:tc>
                  <a:txBody>
                    <a:bodyPr/>
                    <a:lstStyle/>
                    <a:p>
                      <a:pPr marL="0" marR="0" algn="ctr">
                        <a:lnSpc>
                          <a:spcPct val="107000"/>
                        </a:lnSpc>
                        <a:spcBef>
                          <a:spcPts val="0"/>
                        </a:spcBef>
                        <a:spcAft>
                          <a:spcPts val="0"/>
                        </a:spcAft>
                      </a:pPr>
                      <a:r>
                        <a:rPr lang="en-US" sz="1800" b="1" kern="1200" dirty="0">
                          <a:solidFill>
                            <a:srgbClr val="2F5597"/>
                          </a:solidFill>
                          <a:latin typeface="NYTYN M+ Verlag"/>
                          <a:ea typeface="+mj-ea"/>
                          <a:cs typeface="+mj-cs"/>
                        </a:rPr>
                        <a:t>Type 1 – Expected rapid recovery</a:t>
                      </a:r>
                      <a:r>
                        <a:rPr lang="en-US" sz="1800" b="1" kern="1200" baseline="30000" dirty="0">
                          <a:solidFill>
                            <a:srgbClr val="2F5597"/>
                          </a:solidFill>
                          <a:latin typeface="NYTYN M+ Verlag"/>
                          <a:ea typeface="+mj-ea"/>
                          <a:cs typeface="+mj-cs"/>
                        </a:rPr>
                        <a:t>2</a:t>
                      </a:r>
                    </a:p>
                    <a:p>
                      <a:pPr marL="0" marR="0" algn="ctr">
                        <a:lnSpc>
                          <a:spcPct val="107000"/>
                        </a:lnSpc>
                        <a:spcBef>
                          <a:spcPts val="0"/>
                        </a:spcBef>
                        <a:spcAft>
                          <a:spcPts val="0"/>
                        </a:spcAft>
                      </a:pPr>
                      <a:r>
                        <a:rPr lang="en-US" sz="1800" b="1" kern="1200" dirty="0">
                          <a:solidFill>
                            <a:srgbClr val="2F5597"/>
                          </a:solidFill>
                          <a:latin typeface="NYTYN M+ Verlag"/>
                          <a:ea typeface="+mj-ea"/>
                          <a:cs typeface="+mj-cs"/>
                        </a:rPr>
                        <a:t>Patient resumes most activities 2 weeks after surgery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700" b="1" kern="1200" dirty="0">
                          <a:solidFill>
                            <a:srgbClr val="2F5597"/>
                          </a:solidFill>
                          <a:latin typeface="NYTYN M+ Verlag"/>
                          <a:ea typeface="+mj-ea"/>
                          <a:cs typeface="+mj-cs"/>
                        </a:rPr>
                        <a:t> 0 – 12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700" b="1" kern="1200">
                          <a:solidFill>
                            <a:srgbClr val="2F5597"/>
                          </a:solidFill>
                          <a:latin typeface="NYTYN M+ Verlag"/>
                          <a:ea typeface="+mj-ea"/>
                          <a:cs typeface="+mj-cs"/>
                        </a:rPr>
                        <a:t>≤ 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7992088"/>
                  </a:ext>
                </a:extLst>
              </a:tr>
              <a:tr h="1325759">
                <a:tc>
                  <a:txBody>
                    <a:bodyPr/>
                    <a:lstStyle/>
                    <a:p>
                      <a:pPr marL="0" marR="0" algn="ctr">
                        <a:lnSpc>
                          <a:spcPct val="107000"/>
                        </a:lnSpc>
                        <a:spcBef>
                          <a:spcPts val="0"/>
                        </a:spcBef>
                        <a:spcAft>
                          <a:spcPts val="0"/>
                        </a:spcAft>
                      </a:pPr>
                      <a:r>
                        <a:rPr lang="en-US" sz="1800" b="1" kern="1200" dirty="0">
                          <a:solidFill>
                            <a:srgbClr val="2F5597"/>
                          </a:solidFill>
                          <a:latin typeface="NYTYN M+ Verlag"/>
                          <a:ea typeface="+mj-ea"/>
                          <a:cs typeface="+mj-cs"/>
                        </a:rPr>
                        <a:t>Type II –  Expected medium-term recovery</a:t>
                      </a:r>
                    </a:p>
                    <a:p>
                      <a:pPr marL="0" marR="0" algn="ctr">
                        <a:lnSpc>
                          <a:spcPct val="107000"/>
                        </a:lnSpc>
                        <a:spcBef>
                          <a:spcPts val="0"/>
                        </a:spcBef>
                        <a:spcAft>
                          <a:spcPts val="0"/>
                        </a:spcAft>
                      </a:pPr>
                      <a:r>
                        <a:rPr lang="en-US" sz="1800" b="1" kern="1200" dirty="0">
                          <a:solidFill>
                            <a:srgbClr val="2F5597"/>
                          </a:solidFill>
                          <a:latin typeface="NYTYN M+ Verlag"/>
                          <a:ea typeface="+mj-ea"/>
                          <a:cs typeface="+mj-cs"/>
                        </a:rPr>
                        <a:t>Patient resumes most activities 4 weeks after surgery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700" b="1" kern="1200" dirty="0">
                          <a:solidFill>
                            <a:srgbClr val="2F5597"/>
                          </a:solidFill>
                          <a:latin typeface="NYTYN M+ Verlag"/>
                          <a:ea typeface="+mj-ea"/>
                          <a:cs typeface="+mj-cs"/>
                        </a:rPr>
                        <a:t>0 – 42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700" b="1" kern="1200">
                          <a:solidFill>
                            <a:srgbClr val="2F5597"/>
                          </a:solidFill>
                          <a:latin typeface="NYTYN M+ Verlag"/>
                          <a:ea typeface="+mj-ea"/>
                          <a:cs typeface="+mj-cs"/>
                        </a:rPr>
                        <a:t> ≤  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6351222"/>
                  </a:ext>
                </a:extLst>
              </a:tr>
              <a:tr h="1325759">
                <a:tc>
                  <a:txBody>
                    <a:bodyPr/>
                    <a:lstStyle/>
                    <a:p>
                      <a:pPr marL="0" marR="0" algn="ctr">
                        <a:lnSpc>
                          <a:spcPct val="107000"/>
                        </a:lnSpc>
                        <a:spcBef>
                          <a:spcPts val="0"/>
                        </a:spcBef>
                        <a:spcAft>
                          <a:spcPts val="0"/>
                        </a:spcAft>
                      </a:pPr>
                      <a:r>
                        <a:rPr lang="en-US" sz="1800" b="1" kern="1200" dirty="0">
                          <a:solidFill>
                            <a:srgbClr val="2F5597"/>
                          </a:solidFill>
                          <a:latin typeface="NYTYN M+ Verlag"/>
                          <a:ea typeface="+mj-ea"/>
                          <a:cs typeface="+mj-cs"/>
                        </a:rPr>
                        <a:t>Type III – Expected longer-term recovery</a:t>
                      </a:r>
                    </a:p>
                    <a:p>
                      <a:pPr marL="0" marR="0" algn="ctr">
                        <a:lnSpc>
                          <a:spcPct val="107000"/>
                        </a:lnSpc>
                        <a:spcBef>
                          <a:spcPts val="0"/>
                        </a:spcBef>
                        <a:spcAft>
                          <a:spcPts val="0"/>
                        </a:spcAft>
                      </a:pPr>
                      <a:r>
                        <a:rPr lang="en-US" sz="1800" b="1" kern="1200" dirty="0">
                          <a:solidFill>
                            <a:srgbClr val="2F5597"/>
                          </a:solidFill>
                          <a:latin typeface="NYTYN M+ Verlag"/>
                          <a:ea typeface="+mj-ea"/>
                          <a:cs typeface="+mj-cs"/>
                        </a:rPr>
                        <a:t>Patient resumes most activities 4 + weeks after surgery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700" b="1" kern="1200">
                          <a:solidFill>
                            <a:srgbClr val="2F5597"/>
                          </a:solidFill>
                          <a:latin typeface="NYTYN M+ Verlag"/>
                          <a:ea typeface="+mj-ea"/>
                          <a:cs typeface="+mj-cs"/>
                        </a:rPr>
                        <a:t>0 – 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700" b="1" kern="1200" dirty="0">
                          <a:solidFill>
                            <a:srgbClr val="2F5597"/>
                          </a:solidFill>
                          <a:latin typeface="NYTYN M+ Verlag"/>
                          <a:ea typeface="+mj-ea"/>
                          <a:cs typeface="+mj-cs"/>
                        </a:rPr>
                        <a:t>≤ 14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2005478"/>
                  </a:ext>
                </a:extLst>
              </a:tr>
            </a:tbl>
          </a:graphicData>
        </a:graphic>
      </p:graphicFrame>
      <p:sp>
        <p:nvSpPr>
          <p:cNvPr id="9" name="TextBox 8">
            <a:extLst>
              <a:ext uri="{FF2B5EF4-FFF2-40B4-BE49-F238E27FC236}">
                <a16:creationId xmlns:a16="http://schemas.microsoft.com/office/drawing/2014/main" id="{19939F31-A884-4833-9BB4-152DC107ECCD}"/>
              </a:ext>
            </a:extLst>
          </p:cNvPr>
          <p:cNvSpPr txBox="1"/>
          <p:nvPr/>
        </p:nvSpPr>
        <p:spPr>
          <a:xfrm>
            <a:off x="355580" y="5903009"/>
            <a:ext cx="5892820" cy="830997"/>
          </a:xfrm>
          <a:prstGeom prst="rect">
            <a:avLst/>
          </a:prstGeom>
          <a:noFill/>
        </p:spPr>
        <p:txBody>
          <a:bodyPr wrap="square">
            <a:spAutoFit/>
          </a:bodyPr>
          <a:lstStyle/>
          <a:p>
            <a:r>
              <a:rPr lang="en-US" sz="1200" dirty="0"/>
              <a:t>1. Discharge opioid prescribing guidances: Washington State Agency Medical Director’s Group 2018, </a:t>
            </a:r>
            <a:r>
              <a:rPr lang="en-US" sz="1200" dirty="0" err="1"/>
              <a:t>Orthopaedic</a:t>
            </a:r>
            <a:r>
              <a:rPr lang="en-US" sz="1200" dirty="0"/>
              <a:t> Trauma Pain Task Force 2019 (Hsu et al. </a:t>
            </a:r>
            <a:r>
              <a:rPr lang="en-US" sz="1200" i="1" dirty="0"/>
              <a:t>J </a:t>
            </a:r>
            <a:r>
              <a:rPr lang="en-US" sz="1200" i="1" dirty="0" err="1"/>
              <a:t>Orthop</a:t>
            </a:r>
            <a:r>
              <a:rPr lang="en-US" sz="1200" i="1" dirty="0"/>
              <a:t> Trauma </a:t>
            </a:r>
            <a:r>
              <a:rPr lang="en-US" sz="1200" dirty="0"/>
              <a:t>2019), </a:t>
            </a:r>
            <a:r>
              <a:rPr lang="en-US" sz="1200" dirty="0">
                <a:hlinkClick r:id="rId3"/>
              </a:rPr>
              <a:t>Michigan OPEN Opioid Prescribing Recommendations </a:t>
            </a:r>
            <a:r>
              <a:rPr lang="en-US" sz="1200" dirty="0"/>
              <a:t>2020, Canadian Consensus Statement (Clarke et al</a:t>
            </a:r>
            <a:r>
              <a:rPr lang="en-US" sz="1200" i="1" dirty="0"/>
              <a:t>. Can J Pain </a:t>
            </a:r>
            <a:r>
              <a:rPr lang="en-US" sz="1200" dirty="0"/>
              <a:t>2020). 2. Excludes 28-tablet recommendation from </a:t>
            </a:r>
            <a:r>
              <a:rPr lang="en-US" sz="1200" dirty="0" err="1"/>
              <a:t>Orthopaedics</a:t>
            </a:r>
            <a:r>
              <a:rPr lang="en-US" sz="1200" dirty="0"/>
              <a:t>. </a:t>
            </a:r>
            <a:endParaRPr lang="en-US" dirty="0"/>
          </a:p>
        </p:txBody>
      </p:sp>
      <p:sp>
        <p:nvSpPr>
          <p:cNvPr id="3" name="Rectangle: Rounded Corners 2">
            <a:extLst>
              <a:ext uri="{FF2B5EF4-FFF2-40B4-BE49-F238E27FC236}">
                <a16:creationId xmlns:a16="http://schemas.microsoft.com/office/drawing/2014/main" id="{B0B9A898-6FC7-4E4F-B3EE-44500BC5F22B}"/>
              </a:ext>
            </a:extLst>
          </p:cNvPr>
          <p:cNvSpPr/>
          <p:nvPr/>
        </p:nvSpPr>
        <p:spPr>
          <a:xfrm>
            <a:off x="6575268" y="919232"/>
            <a:ext cx="5180128" cy="3976860"/>
          </a:xfrm>
          <a:prstGeom prst="roundRect">
            <a:avLst/>
          </a:prstGeom>
          <a:solidFill>
            <a:srgbClr val="D57926"/>
          </a:solidFill>
          <a:ln>
            <a:solidFill>
              <a:srgbClr val="D57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E68E612-46DC-4DE9-A81E-13C09319561A}"/>
              </a:ext>
            </a:extLst>
          </p:cNvPr>
          <p:cNvSpPr txBox="1"/>
          <p:nvPr/>
        </p:nvSpPr>
        <p:spPr>
          <a:xfrm>
            <a:off x="6892940" y="1142820"/>
            <a:ext cx="4544784" cy="3600986"/>
          </a:xfrm>
          <a:prstGeom prst="rect">
            <a:avLst/>
          </a:prstGeom>
          <a:noFill/>
        </p:spPr>
        <p:txBody>
          <a:bodyPr wrap="square" rtlCol="0">
            <a:spAutoFit/>
          </a:bodyPr>
          <a:lstStyle/>
          <a:p>
            <a:pPr algn="ctr"/>
            <a:r>
              <a:rPr lang="en-US" sz="3200" b="1" dirty="0">
                <a:solidFill>
                  <a:schemeClr val="bg1"/>
                </a:solidFill>
              </a:rPr>
              <a:t>QUICKtip</a:t>
            </a:r>
            <a:br>
              <a:rPr lang="en-US" sz="3600" b="1" dirty="0">
                <a:solidFill>
                  <a:schemeClr val="bg1"/>
                </a:solidFill>
              </a:rPr>
            </a:br>
            <a:endParaRPr lang="en-US" sz="3600" b="1" baseline="-25000" dirty="0">
              <a:solidFill>
                <a:schemeClr val="bg1"/>
              </a:solidFill>
            </a:endParaRPr>
          </a:p>
          <a:p>
            <a:pPr algn="ctr"/>
            <a:r>
              <a:rPr lang="en-US" sz="2400" b="1" dirty="0">
                <a:solidFill>
                  <a:schemeClr val="bg1"/>
                </a:solidFill>
              </a:rPr>
              <a:t>Calculate tablet count needed for patient’s opioid discharge prescription based on use the last 24 hours before discharge; no discharge opioid prescription is needed if no opioids were  required. </a:t>
            </a:r>
          </a:p>
        </p:txBody>
      </p:sp>
      <p:sp>
        <p:nvSpPr>
          <p:cNvPr id="6" name="TextBox 5">
            <a:extLst>
              <a:ext uri="{FF2B5EF4-FFF2-40B4-BE49-F238E27FC236}">
                <a16:creationId xmlns:a16="http://schemas.microsoft.com/office/drawing/2014/main" id="{53A53404-578C-4F4D-A99A-E75BC284796A}"/>
              </a:ext>
            </a:extLst>
          </p:cNvPr>
          <p:cNvSpPr txBox="1"/>
          <p:nvPr/>
        </p:nvSpPr>
        <p:spPr>
          <a:xfrm>
            <a:off x="9886715" y="1628157"/>
            <a:ext cx="601883" cy="461665"/>
          </a:xfrm>
          <a:prstGeom prst="rect">
            <a:avLst/>
          </a:prstGeom>
          <a:solidFill>
            <a:srgbClr val="D57926"/>
          </a:solidFill>
        </p:spPr>
        <p:txBody>
          <a:bodyPr wrap="square" rtlCol="0">
            <a:spAutoFit/>
          </a:bodyPr>
          <a:lstStyle/>
          <a:p>
            <a:r>
              <a:rPr lang="en-US" sz="3600" b="1" baseline="30000" dirty="0">
                <a:solidFill>
                  <a:srgbClr val="2F5597"/>
                </a:solidFill>
              </a:rPr>
              <a:t>SC</a:t>
            </a:r>
          </a:p>
        </p:txBody>
      </p:sp>
      <p:cxnSp>
        <p:nvCxnSpPr>
          <p:cNvPr id="10" name="Straight Connector 9">
            <a:extLst>
              <a:ext uri="{FF2B5EF4-FFF2-40B4-BE49-F238E27FC236}">
                <a16:creationId xmlns:a16="http://schemas.microsoft.com/office/drawing/2014/main" id="{81ACF680-0FFA-42BB-A164-5613CDCA662D}"/>
              </a:ext>
            </a:extLst>
          </p:cNvPr>
          <p:cNvCxnSpPr/>
          <p:nvPr/>
        </p:nvCxnSpPr>
        <p:spPr>
          <a:xfrm>
            <a:off x="7650866" y="1932972"/>
            <a:ext cx="2986268"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09F4282-F2B6-4058-8FBB-A839184713DB}"/>
              </a:ext>
            </a:extLst>
          </p:cNvPr>
          <p:cNvSpPr txBox="1"/>
          <p:nvPr/>
        </p:nvSpPr>
        <p:spPr>
          <a:xfrm>
            <a:off x="8226439" y="4933950"/>
            <a:ext cx="2993775" cy="307777"/>
          </a:xfrm>
          <a:prstGeom prst="rect">
            <a:avLst/>
          </a:prstGeom>
          <a:noFill/>
        </p:spPr>
        <p:txBody>
          <a:bodyPr wrap="square" rtlCol="0">
            <a:spAutoFit/>
          </a:bodyPr>
          <a:lstStyle/>
          <a:p>
            <a:r>
              <a:rPr lang="en-US" sz="1400" dirty="0"/>
              <a:t>Clarke et al</a:t>
            </a:r>
            <a:r>
              <a:rPr lang="en-US" sz="1400" i="1" dirty="0"/>
              <a:t>. Can J Pain </a:t>
            </a:r>
            <a:r>
              <a:rPr lang="en-US" sz="1400" dirty="0"/>
              <a:t>2020</a:t>
            </a:r>
          </a:p>
        </p:txBody>
      </p:sp>
    </p:spTree>
    <p:extLst>
      <p:ext uri="{BB962C8B-B14F-4D97-AF65-F5344CB8AC3E}">
        <p14:creationId xmlns:p14="http://schemas.microsoft.com/office/powerpoint/2010/main" val="4809841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2F67F1-00C4-466C-B9CB-24223E74A6BA}"/>
              </a:ext>
            </a:extLst>
          </p:cNvPr>
          <p:cNvSpPr/>
          <p:nvPr/>
        </p:nvSpPr>
        <p:spPr>
          <a:xfrm>
            <a:off x="414130" y="395416"/>
            <a:ext cx="11178209" cy="2496065"/>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830CD3-530D-487A-9FA0-192CB19FE008}"/>
              </a:ext>
            </a:extLst>
          </p:cNvPr>
          <p:cNvSpPr>
            <a:spLocks noGrp="1"/>
          </p:cNvSpPr>
          <p:nvPr>
            <p:ph type="title"/>
          </p:nvPr>
        </p:nvSpPr>
        <p:spPr>
          <a:xfrm>
            <a:off x="599661" y="961476"/>
            <a:ext cx="10840278" cy="1325563"/>
          </a:xfrm>
        </p:spPr>
        <p:txBody>
          <a:bodyPr>
            <a:noAutofit/>
          </a:bodyPr>
          <a:lstStyle/>
          <a:p>
            <a:pPr marL="0" indent="0" algn="ctr">
              <a:buNone/>
            </a:pPr>
            <a:r>
              <a:rPr lang="en-US" sz="3200" b="1" i="0" u="none" strike="noStrike" baseline="0" dirty="0">
                <a:solidFill>
                  <a:schemeClr val="accent2">
                    <a:lumMod val="75000"/>
                  </a:schemeClr>
                </a:solidFill>
                <a:latin typeface="Arial" panose="020B0604020202020204" pitchFamily="34" charset="0"/>
                <a:cs typeface="Arial" panose="020B0604020202020204" pitchFamily="34" charset="0"/>
              </a:rPr>
              <a:t>COORDINATE A POST-OP PAIN MANAGEMENT PLAN </a:t>
            </a:r>
            <a:r>
              <a:rPr lang="en-US" sz="3200" b="1" i="0" u="none" strike="noStrike" baseline="0" dirty="0">
                <a:solidFill>
                  <a:srgbClr val="2F5597"/>
                </a:solidFill>
                <a:latin typeface="Arial" panose="020B0604020202020204" pitchFamily="34" charset="0"/>
                <a:cs typeface="Arial" panose="020B0604020202020204" pitchFamily="34" charset="0"/>
              </a:rPr>
              <a:t>with your patient and their primary care provider (PCP) to continue patient progress and safeguard against persistent opioid use.</a:t>
            </a:r>
            <a:br>
              <a:rPr lang="en-US" sz="3200" b="1" i="0" u="none" strike="noStrike" baseline="0" dirty="0">
                <a:solidFill>
                  <a:srgbClr val="2F5597"/>
                </a:solidFill>
                <a:latin typeface="Arial" panose="020B0604020202020204" pitchFamily="34" charset="0"/>
                <a:cs typeface="Arial" panose="020B0604020202020204" pitchFamily="34" charset="0"/>
              </a:rPr>
            </a:br>
            <a:r>
              <a:rPr lang="en-US" sz="3000" b="1" i="1" dirty="0">
                <a:solidFill>
                  <a:srgbClr val="2F5597"/>
                </a:solidFill>
                <a:latin typeface="Arial" panose="020B0604020202020204" pitchFamily="34" charset="0"/>
                <a:cs typeface="Arial" panose="020B0604020202020204" pitchFamily="34" charset="0"/>
              </a:rPr>
              <a:t>Pre-op and follow-up care coordination</a:t>
            </a:r>
          </a:p>
        </p:txBody>
      </p:sp>
      <p:sp>
        <p:nvSpPr>
          <p:cNvPr id="3" name="Content Placeholder 2">
            <a:extLst>
              <a:ext uri="{FF2B5EF4-FFF2-40B4-BE49-F238E27FC236}">
                <a16:creationId xmlns:a16="http://schemas.microsoft.com/office/drawing/2014/main" id="{5B268784-6F97-4369-B806-A094E2CABE57}"/>
              </a:ext>
            </a:extLst>
          </p:cNvPr>
          <p:cNvSpPr>
            <a:spLocks noGrp="1"/>
          </p:cNvSpPr>
          <p:nvPr>
            <p:ph idx="1"/>
          </p:nvPr>
        </p:nvSpPr>
        <p:spPr>
          <a:xfrm>
            <a:off x="337930" y="3001619"/>
            <a:ext cx="11661812" cy="3113744"/>
          </a:xfrm>
        </p:spPr>
        <p:txBody>
          <a:bodyPr>
            <a:noAutofit/>
          </a:bodyPr>
          <a:lstStyle/>
          <a:p>
            <a:pPr marL="0" indent="0" algn="just">
              <a:buNone/>
            </a:pPr>
            <a:endParaRPr lang="en-US" sz="200" dirty="0">
              <a:solidFill>
                <a:srgbClr val="007098"/>
              </a:solidFill>
              <a:latin typeface="NYTYN M+ Verlag"/>
            </a:endParaRPr>
          </a:p>
          <a:p>
            <a:r>
              <a:rPr lang="en-US" sz="3200" dirty="0">
                <a:solidFill>
                  <a:srgbClr val="2F5597"/>
                </a:solidFill>
                <a:cs typeface="Arial" panose="020B0604020202020204" pitchFamily="34" charset="0"/>
              </a:rPr>
              <a:t>Especially important for patients on chronic or escalating opioid use and patients on medications for Opioid Use Disorder (MOUD)</a:t>
            </a:r>
          </a:p>
          <a:p>
            <a:endParaRPr lang="en-US" sz="1400" dirty="0">
              <a:solidFill>
                <a:srgbClr val="2F5597"/>
              </a:solidFill>
              <a:cs typeface="Arial" panose="020B0604020202020204" pitchFamily="34" charset="0"/>
            </a:endParaRPr>
          </a:p>
          <a:p>
            <a:r>
              <a:rPr lang="en-US" sz="3200" dirty="0">
                <a:solidFill>
                  <a:srgbClr val="2F5597"/>
                </a:solidFill>
                <a:cs typeface="Arial" panose="020B0604020202020204" pitchFamily="34" charset="0"/>
              </a:rPr>
              <a:t>Share your post-op pain expectations with patient and PCP</a:t>
            </a:r>
          </a:p>
          <a:p>
            <a:endParaRPr lang="en-US" sz="1400" dirty="0">
              <a:solidFill>
                <a:srgbClr val="2F5597"/>
              </a:solidFill>
              <a:cs typeface="Arial" panose="020B0604020202020204" pitchFamily="34" charset="0"/>
            </a:endParaRPr>
          </a:p>
          <a:p>
            <a:r>
              <a:rPr lang="en-US" sz="3200" dirty="0">
                <a:solidFill>
                  <a:srgbClr val="2F5597"/>
                </a:solidFill>
                <a:cs typeface="Arial" panose="020B0604020202020204" pitchFamily="34" charset="0"/>
              </a:rPr>
              <a:t>Instruct patients on </a:t>
            </a:r>
            <a:r>
              <a:rPr lang="en-US" sz="3200" b="1" dirty="0">
                <a:solidFill>
                  <a:srgbClr val="2F5597"/>
                </a:solidFill>
                <a:cs typeface="Arial" panose="020B0604020202020204" pitchFamily="34" charset="0"/>
              </a:rPr>
              <a:t>tapering</a:t>
            </a:r>
            <a:r>
              <a:rPr lang="en-US" sz="3200" dirty="0">
                <a:solidFill>
                  <a:srgbClr val="2F5597"/>
                </a:solidFill>
                <a:cs typeface="Arial" panose="020B0604020202020204" pitchFamily="34" charset="0"/>
              </a:rPr>
              <a:t> of opioids prescribed for post-op pain</a:t>
            </a:r>
          </a:p>
          <a:p>
            <a:endParaRPr lang="en-US" sz="3000" dirty="0">
              <a:solidFill>
                <a:srgbClr val="2F5597"/>
              </a:solidFill>
              <a:latin typeface="Arial" panose="020B0604020202020204" pitchFamily="34" charset="0"/>
              <a:cs typeface="Arial" panose="020B0604020202020204" pitchFamily="34" charset="0"/>
            </a:endParaRPr>
          </a:p>
          <a:p>
            <a:pPr algn="just"/>
            <a:endParaRPr lang="en-US" sz="3000" dirty="0">
              <a:solidFill>
                <a:srgbClr val="007098"/>
              </a:solidFill>
              <a:latin typeface="NYTYN M+ Verlag"/>
            </a:endParaRPr>
          </a:p>
        </p:txBody>
      </p:sp>
    </p:spTree>
    <p:extLst>
      <p:ext uri="{BB962C8B-B14F-4D97-AF65-F5344CB8AC3E}">
        <p14:creationId xmlns:p14="http://schemas.microsoft.com/office/powerpoint/2010/main" val="1176779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6E0CE-7F86-4865-A043-D61D92BB59D0}"/>
              </a:ext>
            </a:extLst>
          </p:cNvPr>
          <p:cNvSpPr>
            <a:spLocks noGrp="1"/>
          </p:cNvSpPr>
          <p:nvPr>
            <p:ph type="title"/>
          </p:nvPr>
        </p:nvSpPr>
        <p:spPr>
          <a:xfrm>
            <a:off x="838200" y="843428"/>
            <a:ext cx="10515600" cy="1325563"/>
          </a:xfrm>
        </p:spPr>
        <p:txBody>
          <a:bodyPr/>
          <a:lstStyle/>
          <a:p>
            <a:pPr algn="ctr"/>
            <a:r>
              <a:rPr lang="en-US" b="1" dirty="0">
                <a:solidFill>
                  <a:srgbClr val="2F5597"/>
                </a:solidFill>
                <a:latin typeface="Arial" panose="020B0604020202020204" pitchFamily="34" charset="0"/>
                <a:cs typeface="Arial" panose="020B0604020202020204" pitchFamily="34" charset="0"/>
              </a:rPr>
              <a:t>ACUTE OPIOID TAPERS</a:t>
            </a:r>
            <a:br>
              <a:rPr lang="en-US" b="1" dirty="0">
                <a:solidFill>
                  <a:srgbClr val="2F5597"/>
                </a:solidFill>
                <a:latin typeface="Arial" panose="020B0604020202020204" pitchFamily="34" charset="0"/>
                <a:cs typeface="Arial" panose="020B0604020202020204" pitchFamily="34" charset="0"/>
              </a:rPr>
            </a:br>
            <a:endParaRPr lang="en-US" dirty="0">
              <a:solidFill>
                <a:srgbClr val="2F5597"/>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DC6B052-6374-4D95-BE1F-B8CBF544E26C}"/>
              </a:ext>
            </a:extLst>
          </p:cNvPr>
          <p:cNvPicPr>
            <a:picLocks noChangeAspect="1"/>
          </p:cNvPicPr>
          <p:nvPr/>
        </p:nvPicPr>
        <p:blipFill>
          <a:blip r:embed="rId3"/>
          <a:stretch>
            <a:fillRect/>
          </a:stretch>
        </p:blipFill>
        <p:spPr>
          <a:xfrm>
            <a:off x="2470760" y="2397202"/>
            <a:ext cx="2410161" cy="2438740"/>
          </a:xfrm>
          <a:prstGeom prst="rect">
            <a:avLst/>
          </a:prstGeom>
        </p:spPr>
      </p:pic>
      <p:sp>
        <p:nvSpPr>
          <p:cNvPr id="4" name="TextBox 3">
            <a:extLst>
              <a:ext uri="{FF2B5EF4-FFF2-40B4-BE49-F238E27FC236}">
                <a16:creationId xmlns:a16="http://schemas.microsoft.com/office/drawing/2014/main" id="{FF94D62B-7559-4843-B7B7-BDD57FE7443A}"/>
              </a:ext>
            </a:extLst>
          </p:cNvPr>
          <p:cNvSpPr txBox="1"/>
          <p:nvPr/>
        </p:nvSpPr>
        <p:spPr>
          <a:xfrm>
            <a:off x="4979888" y="3231852"/>
            <a:ext cx="7212112" cy="769441"/>
          </a:xfrm>
          <a:prstGeom prst="rect">
            <a:avLst/>
          </a:prstGeom>
          <a:noFill/>
        </p:spPr>
        <p:txBody>
          <a:bodyPr wrap="square" rtlCol="0">
            <a:spAutoFit/>
          </a:bodyPr>
          <a:lstStyle/>
          <a:p>
            <a:r>
              <a:rPr lang="en-US" sz="4400" b="1" dirty="0">
                <a:solidFill>
                  <a:srgbClr val="C00000"/>
                </a:solidFill>
                <a:latin typeface="NYTYN M+ Verlag"/>
                <a:ea typeface="+mj-ea"/>
                <a:cs typeface="+mj-cs"/>
              </a:rPr>
              <a:t>Stopping pain meds</a:t>
            </a:r>
          </a:p>
        </p:txBody>
      </p:sp>
    </p:spTree>
    <p:extLst>
      <p:ext uri="{BB962C8B-B14F-4D97-AF65-F5344CB8AC3E}">
        <p14:creationId xmlns:p14="http://schemas.microsoft.com/office/powerpoint/2010/main" val="425689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15D69-0F4D-44AD-9A12-17549F19DB8D}"/>
              </a:ext>
            </a:extLst>
          </p:cNvPr>
          <p:cNvSpPr>
            <a:spLocks noGrp="1"/>
          </p:cNvSpPr>
          <p:nvPr>
            <p:ph type="title"/>
          </p:nvPr>
        </p:nvSpPr>
        <p:spPr>
          <a:xfrm>
            <a:off x="838199" y="303459"/>
            <a:ext cx="10515600" cy="1325563"/>
          </a:xfrm>
        </p:spPr>
        <p:txBody>
          <a:bodyPr/>
          <a:lstStyle/>
          <a:p>
            <a:pPr algn="ctr"/>
            <a:r>
              <a:rPr lang="en-US" b="1" dirty="0">
                <a:solidFill>
                  <a:srgbClr val="2F5597"/>
                </a:solidFill>
                <a:latin typeface="NYTYN M+ Verlag"/>
              </a:rPr>
              <a:t>DISCLAIMERS</a:t>
            </a:r>
            <a:endParaRPr lang="en-US" dirty="0">
              <a:solidFill>
                <a:srgbClr val="2F5597"/>
              </a:solidFill>
            </a:endParaRPr>
          </a:p>
        </p:txBody>
      </p:sp>
      <p:sp>
        <p:nvSpPr>
          <p:cNvPr id="5" name="TextBox 4">
            <a:extLst>
              <a:ext uri="{FF2B5EF4-FFF2-40B4-BE49-F238E27FC236}">
                <a16:creationId xmlns:a16="http://schemas.microsoft.com/office/drawing/2014/main" id="{B97A124A-E4DD-4FA2-AAAB-ED5EF04A497A}"/>
              </a:ext>
            </a:extLst>
          </p:cNvPr>
          <p:cNvSpPr txBox="1"/>
          <p:nvPr/>
        </p:nvSpPr>
        <p:spPr>
          <a:xfrm>
            <a:off x="1252151" y="1966089"/>
            <a:ext cx="9687697" cy="369332"/>
          </a:xfrm>
          <a:prstGeom prst="rect">
            <a:avLst/>
          </a:prstGeom>
          <a:noFill/>
        </p:spPr>
        <p:txBody>
          <a:bodyPr wrap="square" numCol="3" rtlCol="0">
            <a:spAutoFit/>
          </a:bodyPr>
          <a:lstStyle/>
          <a:p>
            <a:endParaRPr lang="en-US" dirty="0"/>
          </a:p>
        </p:txBody>
      </p:sp>
      <p:sp>
        <p:nvSpPr>
          <p:cNvPr id="11" name="Content Placeholder 2">
            <a:extLst>
              <a:ext uri="{FF2B5EF4-FFF2-40B4-BE49-F238E27FC236}">
                <a16:creationId xmlns:a16="http://schemas.microsoft.com/office/drawing/2014/main" id="{4D7BF4A8-55F5-462F-ACDD-4439A1CC5197}"/>
              </a:ext>
            </a:extLst>
          </p:cNvPr>
          <p:cNvSpPr txBox="1">
            <a:spLocks/>
          </p:cNvSpPr>
          <p:nvPr/>
        </p:nvSpPr>
        <p:spPr>
          <a:xfrm>
            <a:off x="838199" y="2275955"/>
            <a:ext cx="10515600" cy="132556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3500" dirty="0">
                <a:solidFill>
                  <a:srgbClr val="2F5597"/>
                </a:solidFill>
              </a:rPr>
              <a:t>Grant Funding</a:t>
            </a:r>
          </a:p>
          <a:p>
            <a:pPr marL="800100" lvl="1" indent="-342900"/>
            <a:r>
              <a:rPr lang="en-US" sz="3200" dirty="0">
                <a:solidFill>
                  <a:srgbClr val="D57926"/>
                </a:solidFill>
              </a:rPr>
              <a:t>SCDHHS/Centers for Medicare and Medicaid Services (CME) – Drug Utilization Review Program</a:t>
            </a:r>
          </a:p>
          <a:p>
            <a:pPr marL="0" indent="0">
              <a:buFont typeface="Arial" panose="020B0604020202020204" pitchFamily="34" charset="0"/>
              <a:buNone/>
            </a:pPr>
            <a:endParaRPr lang="en-US" dirty="0">
              <a:solidFill>
                <a:srgbClr val="D57926"/>
              </a:solidFill>
            </a:endParaRPr>
          </a:p>
          <a:p>
            <a:pPr marL="0" indent="0">
              <a:buFont typeface="Arial" panose="020B0604020202020204" pitchFamily="34" charset="0"/>
              <a:buNone/>
            </a:pPr>
            <a:endParaRPr lang="en-US" dirty="0">
              <a:solidFill>
                <a:srgbClr val="D57926"/>
              </a:solidFill>
            </a:endParaRPr>
          </a:p>
          <a:p>
            <a:pPr marL="0" indent="0">
              <a:buFont typeface="Arial" panose="020B0604020202020204" pitchFamily="34" charset="0"/>
              <a:buNone/>
            </a:pPr>
            <a:endParaRPr lang="en-US" b="1" dirty="0">
              <a:solidFill>
                <a:srgbClr val="D57926"/>
              </a:solidFill>
              <a:latin typeface="NYTYN M+ Verlag"/>
            </a:endParaRPr>
          </a:p>
        </p:txBody>
      </p:sp>
      <p:sp>
        <p:nvSpPr>
          <p:cNvPr id="12" name="Content Placeholder 2">
            <a:extLst>
              <a:ext uri="{FF2B5EF4-FFF2-40B4-BE49-F238E27FC236}">
                <a16:creationId xmlns:a16="http://schemas.microsoft.com/office/drawing/2014/main" id="{39E59883-6288-4E95-8670-9457F7FB214E}"/>
              </a:ext>
            </a:extLst>
          </p:cNvPr>
          <p:cNvSpPr txBox="1">
            <a:spLocks/>
          </p:cNvSpPr>
          <p:nvPr/>
        </p:nvSpPr>
        <p:spPr>
          <a:xfrm>
            <a:off x="838199" y="3727677"/>
            <a:ext cx="10515600" cy="506627"/>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12800" dirty="0">
                <a:solidFill>
                  <a:srgbClr val="2F5597"/>
                </a:solidFill>
              </a:rPr>
              <a:t>This overview is intended to help surgeons and other healthcare professionals in the outpatient management of adult post-op pain. Anesthesiologist-performed multi-modal management procedures and treatment are beyond the scope of this content. </a:t>
            </a:r>
          </a:p>
          <a:p>
            <a:pPr marL="0" indent="0">
              <a:buFont typeface="Arial" panose="020B0604020202020204" pitchFamily="34" charset="0"/>
              <a:buNone/>
            </a:pPr>
            <a:endParaRPr lang="en-US" sz="11200" b="1" dirty="0">
              <a:solidFill>
                <a:srgbClr val="D57926"/>
              </a:solidFill>
              <a:latin typeface="NYTYN M+ Verlag"/>
            </a:endParaRPr>
          </a:p>
          <a:p>
            <a:pPr marL="0" indent="0">
              <a:buFont typeface="Arial" panose="020B0604020202020204" pitchFamily="34" charset="0"/>
              <a:buNone/>
            </a:pPr>
            <a:endParaRPr lang="en-US" b="1" dirty="0">
              <a:solidFill>
                <a:srgbClr val="D57926"/>
              </a:solidFill>
              <a:latin typeface="NYTYN M+ Verlag"/>
            </a:endParaRPr>
          </a:p>
          <a:p>
            <a:pPr marL="0" indent="0">
              <a:buFont typeface="Arial" panose="020B0604020202020204" pitchFamily="34" charset="0"/>
              <a:buNone/>
            </a:pPr>
            <a:endParaRPr lang="en-US" b="1" dirty="0">
              <a:solidFill>
                <a:srgbClr val="D57926"/>
              </a:solidFill>
              <a:latin typeface="NYTYN M+ Verlag"/>
            </a:endParaRPr>
          </a:p>
        </p:txBody>
      </p:sp>
    </p:spTree>
    <p:extLst>
      <p:ext uri="{BB962C8B-B14F-4D97-AF65-F5344CB8AC3E}">
        <p14:creationId xmlns:p14="http://schemas.microsoft.com/office/powerpoint/2010/main" val="18451088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8BB24-BF00-4A26-B7B2-09948952B491}"/>
              </a:ext>
            </a:extLst>
          </p:cNvPr>
          <p:cNvSpPr>
            <a:spLocks noGrp="1"/>
          </p:cNvSpPr>
          <p:nvPr>
            <p:ph type="title"/>
          </p:nvPr>
        </p:nvSpPr>
        <p:spPr>
          <a:xfrm>
            <a:off x="436604" y="-203629"/>
            <a:ext cx="11121080" cy="1325563"/>
          </a:xfrm>
        </p:spPr>
        <p:txBody>
          <a:bodyPr>
            <a:normAutofit/>
          </a:bodyPr>
          <a:lstStyle/>
          <a:p>
            <a:pPr algn="ctr"/>
            <a:r>
              <a:rPr lang="en-US" sz="2800" b="1" dirty="0">
                <a:solidFill>
                  <a:srgbClr val="2F5597"/>
                </a:solidFill>
                <a:latin typeface="NYTYN M+ Verlag"/>
              </a:rPr>
              <a:t>TAPERING OF </a:t>
            </a:r>
            <a:r>
              <a:rPr lang="en-US" sz="2800" b="1" i="0" u="none" strike="noStrike" baseline="0" dirty="0">
                <a:solidFill>
                  <a:srgbClr val="2F5597"/>
                </a:solidFill>
                <a:latin typeface="NYTYN M+ Verlag"/>
              </a:rPr>
              <a:t>SHORT-ACTING OPIOIDS PRESCRIBED FOR  POST-OP PAIN</a:t>
            </a:r>
            <a:endParaRPr lang="en-US" sz="2800" dirty="0">
              <a:solidFill>
                <a:srgbClr val="2F5597"/>
              </a:solidFill>
            </a:endParaRPr>
          </a:p>
        </p:txBody>
      </p:sp>
      <p:graphicFrame>
        <p:nvGraphicFramePr>
          <p:cNvPr id="7" name="Table 6">
            <a:extLst>
              <a:ext uri="{FF2B5EF4-FFF2-40B4-BE49-F238E27FC236}">
                <a16:creationId xmlns:a16="http://schemas.microsoft.com/office/drawing/2014/main" id="{A905525F-618F-4417-BE58-876AF51F6DDC}"/>
              </a:ext>
            </a:extLst>
          </p:cNvPr>
          <p:cNvGraphicFramePr>
            <a:graphicFrameLocks noGrp="1"/>
          </p:cNvGraphicFramePr>
          <p:nvPr>
            <p:extLst>
              <p:ext uri="{D42A27DB-BD31-4B8C-83A1-F6EECF244321}">
                <p14:modId xmlns:p14="http://schemas.microsoft.com/office/powerpoint/2010/main" val="2406277729"/>
              </p:ext>
            </p:extLst>
          </p:nvPr>
        </p:nvGraphicFramePr>
        <p:xfrm>
          <a:off x="436605" y="701803"/>
          <a:ext cx="5049796" cy="5432297"/>
        </p:xfrm>
        <a:graphic>
          <a:graphicData uri="http://schemas.openxmlformats.org/drawingml/2006/table">
            <a:tbl>
              <a:tblPr firstRow="1" firstCol="1" bandRow="1"/>
              <a:tblGrid>
                <a:gridCol w="5049796">
                  <a:extLst>
                    <a:ext uri="{9D8B030D-6E8A-4147-A177-3AD203B41FA5}">
                      <a16:colId xmlns:a16="http://schemas.microsoft.com/office/drawing/2014/main" val="1280051487"/>
                    </a:ext>
                  </a:extLst>
                </a:gridCol>
              </a:tblGrid>
              <a:tr h="1234190">
                <a:tc>
                  <a:txBody>
                    <a:bodyPr/>
                    <a:lstStyle/>
                    <a:p>
                      <a:pPr marL="0" marR="0" algn="ctr">
                        <a:lnSpc>
                          <a:spcPct val="107000"/>
                        </a:lnSpc>
                        <a:spcBef>
                          <a:spcPts val="0"/>
                        </a:spcBef>
                        <a:spcAft>
                          <a:spcPts val="0"/>
                        </a:spcAft>
                      </a:pPr>
                      <a:r>
                        <a:rPr lang="en-US" sz="2000" b="1" kern="1200" dirty="0">
                          <a:solidFill>
                            <a:schemeClr val="bg1"/>
                          </a:solidFill>
                          <a:latin typeface="NYTYN M+ Verlag"/>
                          <a:ea typeface="+mj-ea"/>
                          <a:cs typeface="+mj-cs"/>
                        </a:rPr>
                        <a:t>Acute Opioid Tapers</a:t>
                      </a:r>
                      <a:endParaRPr lang="en-US" sz="2000" b="1" kern="1200" baseline="30000" dirty="0">
                        <a:solidFill>
                          <a:schemeClr val="bg1"/>
                        </a:solidFill>
                        <a:latin typeface="NYTYN M+ Verlag"/>
                        <a:ea typeface="+mj-ea"/>
                        <a:cs typeface="+mj-cs"/>
                      </a:endParaRPr>
                    </a:p>
                    <a:p>
                      <a:pPr marL="0" marR="0" algn="ctr">
                        <a:lnSpc>
                          <a:spcPct val="107000"/>
                        </a:lnSpc>
                        <a:spcBef>
                          <a:spcPts val="0"/>
                        </a:spcBef>
                        <a:spcAft>
                          <a:spcPts val="0"/>
                        </a:spcAft>
                      </a:pPr>
                      <a:r>
                        <a:rPr lang="en-US" sz="1800" b="1" kern="1200" dirty="0">
                          <a:solidFill>
                            <a:schemeClr val="bg1"/>
                          </a:solidFill>
                          <a:latin typeface="NYTYN M+ Verlag"/>
                          <a:ea typeface="+mj-ea"/>
                          <a:cs typeface="+mj-cs"/>
                        </a:rPr>
                        <a:t>Days include Days of Taper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5597"/>
                    </a:solidFill>
                  </a:tcPr>
                </a:tc>
                <a:extLst>
                  <a:ext uri="{0D108BD9-81ED-4DB2-BD59-A6C34878D82A}">
                    <a16:rowId xmlns:a16="http://schemas.microsoft.com/office/drawing/2014/main" val="1341439527"/>
                  </a:ext>
                </a:extLst>
              </a:tr>
              <a:tr h="4198107">
                <a:tc>
                  <a:txBody>
                    <a:bodyPr/>
                    <a:lstStyle/>
                    <a:p>
                      <a:pPr marL="0" marR="0" algn="ctr">
                        <a:lnSpc>
                          <a:spcPct val="107000"/>
                        </a:lnSpc>
                        <a:spcBef>
                          <a:spcPts val="0"/>
                        </a:spcBef>
                        <a:spcAft>
                          <a:spcPts val="0"/>
                        </a:spcAft>
                      </a:pPr>
                      <a:r>
                        <a:rPr lang="en-US" sz="1700" b="1" kern="1200" dirty="0">
                          <a:solidFill>
                            <a:srgbClr val="2F5597"/>
                          </a:solidFill>
                          <a:latin typeface="NYTYN M+ Verlag"/>
                          <a:ea typeface="+mj-ea"/>
                          <a:cs typeface="+mj-cs"/>
                        </a:rPr>
                        <a:t>  </a:t>
                      </a:r>
                    </a:p>
                    <a:p>
                      <a:pPr marL="0" marR="0">
                        <a:lnSpc>
                          <a:spcPct val="107000"/>
                        </a:lnSpc>
                        <a:spcBef>
                          <a:spcPts val="0"/>
                        </a:spcBef>
                        <a:spcAft>
                          <a:spcPts val="0"/>
                        </a:spcAft>
                      </a:pPr>
                      <a:endParaRPr lang="en-US" sz="1700" b="1" kern="1200" dirty="0">
                        <a:solidFill>
                          <a:srgbClr val="2F5597"/>
                        </a:solidFill>
                        <a:latin typeface="NYTYN M+ Verlag"/>
                        <a:ea typeface="+mj-ea"/>
                        <a:cs typeface="+mj-cs"/>
                      </a:endParaRPr>
                    </a:p>
                    <a:p>
                      <a:pPr marL="0" marR="0">
                        <a:lnSpc>
                          <a:spcPct val="107000"/>
                        </a:lnSpc>
                        <a:spcBef>
                          <a:spcPts val="0"/>
                        </a:spcBef>
                        <a:spcAft>
                          <a:spcPts val="0"/>
                        </a:spcAft>
                      </a:pPr>
                      <a:r>
                        <a:rPr lang="en-US" sz="1700" b="1" kern="1200" dirty="0">
                          <a:solidFill>
                            <a:srgbClr val="2F5597"/>
                          </a:solidFill>
                          <a:latin typeface="NYTYN M+ Verlag"/>
                          <a:ea typeface="+mj-ea"/>
                          <a:cs typeface="+mj-cs"/>
                        </a:rPr>
                        <a:t>&lt; 7 days     </a:t>
                      </a:r>
                      <a:r>
                        <a:rPr lang="en-US" sz="1700" b="1" kern="1200" dirty="0">
                          <a:solidFill>
                            <a:srgbClr val="2F5597"/>
                          </a:solidFill>
                          <a:latin typeface="NYTYN M+ Verlag"/>
                          <a:ea typeface="+mj-ea"/>
                          <a:cs typeface="+mj-cs"/>
                          <a:sym typeface="Wingdings" panose="05000000000000000000" pitchFamily="2" charset="2"/>
                        </a:rPr>
                        <a:t></a:t>
                      </a:r>
                      <a:r>
                        <a:rPr lang="en-US" sz="1700" b="1" kern="1200" dirty="0">
                          <a:solidFill>
                            <a:srgbClr val="2F5597"/>
                          </a:solidFill>
                          <a:latin typeface="NYTYN M+ Verlag"/>
                          <a:ea typeface="+mj-ea"/>
                          <a:cs typeface="+mj-cs"/>
                        </a:rPr>
                        <a:t>     consider 50% reduction every 2 days</a:t>
                      </a:r>
                    </a:p>
                    <a:p>
                      <a:pPr marL="0" marR="0">
                        <a:lnSpc>
                          <a:spcPct val="107000"/>
                        </a:lnSpc>
                        <a:spcBef>
                          <a:spcPts val="0"/>
                        </a:spcBef>
                        <a:spcAft>
                          <a:spcPts val="0"/>
                        </a:spcAft>
                      </a:pPr>
                      <a:r>
                        <a:rPr lang="en-US" sz="1700" b="1" kern="1200" dirty="0">
                          <a:solidFill>
                            <a:srgbClr val="2F5597"/>
                          </a:solidFill>
                          <a:latin typeface="NYTYN M+ Verlag"/>
                          <a:ea typeface="+mj-ea"/>
                          <a:cs typeface="+mj-cs"/>
                        </a:rPr>
                        <a:t> </a:t>
                      </a:r>
                    </a:p>
                    <a:p>
                      <a:pPr marL="0" marR="0">
                        <a:lnSpc>
                          <a:spcPct val="107000"/>
                        </a:lnSpc>
                        <a:spcBef>
                          <a:spcPts val="0"/>
                        </a:spcBef>
                        <a:spcAft>
                          <a:spcPts val="0"/>
                        </a:spcAft>
                      </a:pPr>
                      <a:endParaRPr lang="en-US" sz="1700" b="1" kern="1200" dirty="0">
                        <a:solidFill>
                          <a:srgbClr val="2F5597"/>
                        </a:solidFill>
                        <a:latin typeface="NYTYN M+ Verlag"/>
                        <a:ea typeface="+mj-ea"/>
                        <a:cs typeface="+mj-cs"/>
                      </a:endParaRPr>
                    </a:p>
                    <a:p>
                      <a:pPr marL="0" marR="0">
                        <a:lnSpc>
                          <a:spcPct val="107000"/>
                        </a:lnSpc>
                        <a:spcBef>
                          <a:spcPts val="0"/>
                        </a:spcBef>
                        <a:spcAft>
                          <a:spcPts val="0"/>
                        </a:spcAft>
                      </a:pPr>
                      <a:r>
                        <a:rPr lang="en-US" sz="1700" b="1" kern="1200" dirty="0">
                          <a:solidFill>
                            <a:srgbClr val="2F5597"/>
                          </a:solidFill>
                          <a:latin typeface="NYTYN M+ Verlag"/>
                          <a:ea typeface="+mj-ea"/>
                          <a:cs typeface="+mj-cs"/>
                        </a:rPr>
                        <a:t>7-14 days   </a:t>
                      </a:r>
                      <a:r>
                        <a:rPr lang="en-US" sz="1700" b="1" kern="1200" dirty="0">
                          <a:solidFill>
                            <a:srgbClr val="2F5597"/>
                          </a:solidFill>
                          <a:latin typeface="NYTYN M+ Verlag"/>
                          <a:ea typeface="+mj-ea"/>
                          <a:cs typeface="+mj-cs"/>
                          <a:sym typeface="Wingdings" panose="05000000000000000000" pitchFamily="2" charset="2"/>
                        </a:rPr>
                        <a:t></a:t>
                      </a:r>
                      <a:r>
                        <a:rPr lang="en-US" sz="1700" b="1" kern="1200" dirty="0">
                          <a:solidFill>
                            <a:srgbClr val="2F5597"/>
                          </a:solidFill>
                          <a:latin typeface="NYTYN M+ Verlag"/>
                          <a:ea typeface="+mj-ea"/>
                          <a:cs typeface="+mj-cs"/>
                        </a:rPr>
                        <a:t>     ≈ 20-25% reduction every 2 days</a:t>
                      </a:r>
                    </a:p>
                    <a:p>
                      <a:pPr marL="0" marR="0">
                        <a:lnSpc>
                          <a:spcPct val="107000"/>
                        </a:lnSpc>
                        <a:spcBef>
                          <a:spcPts val="0"/>
                        </a:spcBef>
                        <a:spcAft>
                          <a:spcPts val="0"/>
                        </a:spcAft>
                      </a:pPr>
                      <a:r>
                        <a:rPr lang="en-US" sz="1700" b="1" kern="1200" dirty="0">
                          <a:solidFill>
                            <a:srgbClr val="2F5597"/>
                          </a:solidFill>
                          <a:latin typeface="NYTYN M+ Verlag"/>
                          <a:ea typeface="+mj-ea"/>
                          <a:cs typeface="+mj-cs"/>
                        </a:rPr>
                        <a:t> </a:t>
                      </a:r>
                    </a:p>
                    <a:p>
                      <a:pPr marL="0" marR="0">
                        <a:lnSpc>
                          <a:spcPct val="107000"/>
                        </a:lnSpc>
                        <a:spcBef>
                          <a:spcPts val="0"/>
                        </a:spcBef>
                        <a:spcAft>
                          <a:spcPts val="0"/>
                        </a:spcAft>
                      </a:pPr>
                      <a:r>
                        <a:rPr lang="en-US" sz="1700" b="1" kern="1200" dirty="0">
                          <a:solidFill>
                            <a:srgbClr val="2F5597"/>
                          </a:solidFill>
                          <a:latin typeface="NYTYN M+ Verlag"/>
                          <a:ea typeface="+mj-ea"/>
                          <a:cs typeface="+mj-cs"/>
                        </a:rPr>
                        <a:t> </a:t>
                      </a:r>
                    </a:p>
                    <a:p>
                      <a:pPr marL="0" marR="0">
                        <a:lnSpc>
                          <a:spcPct val="107000"/>
                        </a:lnSpc>
                        <a:spcBef>
                          <a:spcPts val="0"/>
                        </a:spcBef>
                        <a:spcAft>
                          <a:spcPts val="0"/>
                        </a:spcAft>
                      </a:pPr>
                      <a:r>
                        <a:rPr lang="en-US" sz="1700" b="1" kern="1200" dirty="0">
                          <a:solidFill>
                            <a:srgbClr val="2F5597"/>
                          </a:solidFill>
                          <a:latin typeface="NYTYN M+ Verlag"/>
                          <a:ea typeface="+mj-ea"/>
                          <a:cs typeface="+mj-cs"/>
                        </a:rPr>
                        <a:t>&gt; 14 days   </a:t>
                      </a:r>
                      <a:r>
                        <a:rPr lang="en-US" sz="1700" b="1" kern="1200" dirty="0">
                          <a:solidFill>
                            <a:srgbClr val="2F5597"/>
                          </a:solidFill>
                          <a:latin typeface="NYTYN M+ Verlag"/>
                          <a:ea typeface="+mj-ea"/>
                          <a:cs typeface="+mj-cs"/>
                          <a:sym typeface="Wingdings" panose="05000000000000000000" pitchFamily="2" charset="2"/>
                        </a:rPr>
                        <a:t></a:t>
                      </a:r>
                      <a:r>
                        <a:rPr lang="en-US" sz="1700" b="1" kern="1200" dirty="0">
                          <a:solidFill>
                            <a:srgbClr val="2F5597"/>
                          </a:solidFill>
                          <a:latin typeface="NYTYN M+ Verlag"/>
                          <a:ea typeface="+mj-ea"/>
                          <a:cs typeface="+mj-cs"/>
                        </a:rPr>
                        <a:t>     ≈ 10-20% reduction every 2 – 4 days</a:t>
                      </a:r>
                    </a:p>
                    <a:p>
                      <a:pPr marL="0" marR="0" algn="ctr">
                        <a:lnSpc>
                          <a:spcPct val="107000"/>
                        </a:lnSpc>
                        <a:spcBef>
                          <a:spcPts val="0"/>
                        </a:spcBef>
                        <a:spcAft>
                          <a:spcPts val="0"/>
                        </a:spcAft>
                      </a:pPr>
                      <a:r>
                        <a:rPr lang="en-US" sz="1700" b="1" kern="1200" dirty="0">
                          <a:solidFill>
                            <a:srgbClr val="2F5597"/>
                          </a:solidFill>
                          <a:latin typeface="NYTYN M+ Verlag"/>
                          <a:ea typeface="+mj-ea"/>
                          <a:cs typeface="+mj-cs"/>
                        </a:rPr>
                        <a:t> </a:t>
                      </a:r>
                    </a:p>
                    <a:p>
                      <a:pPr marL="0" marR="0">
                        <a:lnSpc>
                          <a:spcPct val="107000"/>
                        </a:lnSpc>
                        <a:spcBef>
                          <a:spcPts val="0"/>
                        </a:spcBef>
                        <a:spcAft>
                          <a:spcPts val="0"/>
                        </a:spcAft>
                      </a:pPr>
                      <a:endParaRPr lang="en-US" sz="1700" b="1" kern="1200" dirty="0">
                        <a:solidFill>
                          <a:srgbClr val="2F5597"/>
                        </a:solidFill>
                        <a:latin typeface="NYTYN M+ Verlag"/>
                        <a:ea typeface="+mj-ea"/>
                        <a:cs typeface="+mj-cs"/>
                      </a:endParaRPr>
                    </a:p>
                    <a:p>
                      <a:pPr marL="0" marR="0">
                        <a:lnSpc>
                          <a:spcPct val="107000"/>
                        </a:lnSpc>
                        <a:spcBef>
                          <a:spcPts val="0"/>
                        </a:spcBef>
                        <a:spcAft>
                          <a:spcPts val="0"/>
                        </a:spcAft>
                      </a:pPr>
                      <a:r>
                        <a:rPr lang="en-US" sz="1700" b="1" kern="1200" dirty="0">
                          <a:solidFill>
                            <a:srgbClr val="2F5597"/>
                          </a:solidFill>
                          <a:latin typeface="NYTYN M+ Verlag"/>
                          <a:ea typeface="+mj-ea"/>
                          <a:cs typeface="+mj-cs"/>
                        </a:rPr>
                        <a:t>Percent reduction based on original dose (e.g., if initial reduction is 1 tablet, decrease by 1 tablet each time)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7992088"/>
                  </a:ext>
                </a:extLst>
              </a:tr>
            </a:tbl>
          </a:graphicData>
        </a:graphic>
      </p:graphicFrame>
      <p:sp>
        <p:nvSpPr>
          <p:cNvPr id="9" name="TextBox 8">
            <a:extLst>
              <a:ext uri="{FF2B5EF4-FFF2-40B4-BE49-F238E27FC236}">
                <a16:creationId xmlns:a16="http://schemas.microsoft.com/office/drawing/2014/main" id="{19939F31-A884-4833-9BB4-152DC107ECCD}"/>
              </a:ext>
            </a:extLst>
          </p:cNvPr>
          <p:cNvSpPr txBox="1"/>
          <p:nvPr/>
        </p:nvSpPr>
        <p:spPr>
          <a:xfrm>
            <a:off x="373409" y="6112559"/>
            <a:ext cx="5275037" cy="738664"/>
          </a:xfrm>
          <a:prstGeom prst="rect">
            <a:avLst/>
          </a:prstGeom>
          <a:noFill/>
        </p:spPr>
        <p:txBody>
          <a:bodyPr wrap="square">
            <a:spAutoFit/>
          </a:bodyPr>
          <a:lstStyle/>
          <a:p>
            <a:r>
              <a:rPr lang="en-US" sz="1400" dirty="0"/>
              <a:t>Acute tapering guidances: American Pain Society Guidelines on Post-Op Pain Management 2016, CDC Clinical Practice Guideline for Prescribing Opioids 2022 (draft), </a:t>
            </a:r>
            <a:r>
              <a:rPr lang="en-US" sz="1400" dirty="0">
                <a:hlinkClick r:id="rId3"/>
              </a:rPr>
              <a:t>HSS Patient Guide </a:t>
            </a:r>
            <a:r>
              <a:rPr lang="en-US" sz="1400" dirty="0"/>
              <a:t>by Dave 2018. </a:t>
            </a:r>
          </a:p>
        </p:txBody>
      </p:sp>
      <p:sp>
        <p:nvSpPr>
          <p:cNvPr id="3" name="TextBox 2">
            <a:extLst>
              <a:ext uri="{FF2B5EF4-FFF2-40B4-BE49-F238E27FC236}">
                <a16:creationId xmlns:a16="http://schemas.microsoft.com/office/drawing/2014/main" id="{3EFA040B-4997-4F74-A4FB-E75A3A57331C}"/>
              </a:ext>
            </a:extLst>
          </p:cNvPr>
          <p:cNvSpPr txBox="1"/>
          <p:nvPr/>
        </p:nvSpPr>
        <p:spPr>
          <a:xfrm>
            <a:off x="6096000" y="1960134"/>
            <a:ext cx="5119227" cy="3847207"/>
          </a:xfrm>
          <a:prstGeom prst="rect">
            <a:avLst/>
          </a:prstGeom>
          <a:noFill/>
        </p:spPr>
        <p:txBody>
          <a:bodyPr wrap="square" rtlCol="0">
            <a:spAutoFit/>
          </a:bodyPr>
          <a:lstStyle/>
          <a:p>
            <a:pPr algn="ctr"/>
            <a:r>
              <a:rPr lang="en-US" sz="3600" i="1" dirty="0">
                <a:solidFill>
                  <a:srgbClr val="2F5597"/>
                </a:solidFill>
              </a:rPr>
              <a:t>Reduce dose, then extend the dosing interval</a:t>
            </a:r>
          </a:p>
          <a:p>
            <a:pPr marL="285750" indent="-285750">
              <a:buFont typeface="Arial" panose="020B0604020202020204" pitchFamily="34" charset="0"/>
              <a:buChar char="•"/>
            </a:pPr>
            <a:endParaRPr lang="en-US" sz="3200" dirty="0">
              <a:solidFill>
                <a:srgbClr val="2F5597"/>
              </a:solidFill>
            </a:endParaRPr>
          </a:p>
          <a:p>
            <a:pPr marL="285750" indent="-285750">
              <a:buFont typeface="Arial" panose="020B0604020202020204" pitchFamily="34" charset="0"/>
              <a:buChar char="•"/>
            </a:pPr>
            <a:endParaRPr lang="en-US" sz="3200" dirty="0">
              <a:solidFill>
                <a:srgbClr val="2F5597"/>
              </a:solidFill>
            </a:endParaRPr>
          </a:p>
          <a:p>
            <a:pPr algn="ctr"/>
            <a:r>
              <a:rPr lang="en-US" sz="3600" i="1" dirty="0">
                <a:solidFill>
                  <a:srgbClr val="2F5597"/>
                </a:solidFill>
              </a:rPr>
              <a:t>The last dose of taper should be the nighttime dose</a:t>
            </a:r>
          </a:p>
        </p:txBody>
      </p:sp>
    </p:spTree>
    <p:extLst>
      <p:ext uri="{BB962C8B-B14F-4D97-AF65-F5344CB8AC3E}">
        <p14:creationId xmlns:p14="http://schemas.microsoft.com/office/powerpoint/2010/main" val="24299403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EEF2DA-BFD2-4128-9F1C-051715C37020}"/>
              </a:ext>
            </a:extLst>
          </p:cNvPr>
          <p:cNvSpPr>
            <a:spLocks noGrp="1"/>
          </p:cNvSpPr>
          <p:nvPr>
            <p:ph type="ctrTitle"/>
          </p:nvPr>
        </p:nvSpPr>
        <p:spPr>
          <a:xfrm>
            <a:off x="1749087" y="98906"/>
            <a:ext cx="9144000" cy="1013202"/>
          </a:xfrm>
        </p:spPr>
        <p:txBody>
          <a:bodyPr>
            <a:normAutofit/>
          </a:bodyPr>
          <a:lstStyle/>
          <a:p>
            <a:r>
              <a:rPr lang="en-US" sz="3200" b="1" dirty="0">
                <a:solidFill>
                  <a:srgbClr val="2F5597"/>
                </a:solidFill>
                <a:latin typeface="QHIDD G+ Verlag"/>
              </a:rPr>
              <a:t>MEDICATION DISPOSAL – BETTER SAFE THAN SORRY</a:t>
            </a:r>
          </a:p>
        </p:txBody>
      </p:sp>
      <p:sp>
        <p:nvSpPr>
          <p:cNvPr id="5" name="Subtitle 4">
            <a:extLst>
              <a:ext uri="{FF2B5EF4-FFF2-40B4-BE49-F238E27FC236}">
                <a16:creationId xmlns:a16="http://schemas.microsoft.com/office/drawing/2014/main" id="{6FF31109-2F05-483E-9EDE-86D57D547EB9}"/>
              </a:ext>
            </a:extLst>
          </p:cNvPr>
          <p:cNvSpPr>
            <a:spLocks noGrp="1"/>
          </p:cNvSpPr>
          <p:nvPr>
            <p:ph type="subTitle" idx="1"/>
          </p:nvPr>
        </p:nvSpPr>
        <p:spPr>
          <a:xfrm>
            <a:off x="1706883" y="1213052"/>
            <a:ext cx="9144000" cy="793794"/>
          </a:xfrm>
        </p:spPr>
        <p:txBody>
          <a:bodyPr/>
          <a:lstStyle/>
          <a:p>
            <a:r>
              <a:rPr lang="en-US" dirty="0">
                <a:solidFill>
                  <a:srgbClr val="2F5597"/>
                </a:solidFill>
              </a:rPr>
              <a:t>Safe disposal is for ALL meds and supplements, </a:t>
            </a:r>
            <a:r>
              <a:rPr lang="en-US" u="sng" dirty="0">
                <a:solidFill>
                  <a:srgbClr val="2F5597"/>
                </a:solidFill>
              </a:rPr>
              <a:t>not just opioids and other controlled substances</a:t>
            </a:r>
          </a:p>
        </p:txBody>
      </p:sp>
      <p:sp>
        <p:nvSpPr>
          <p:cNvPr id="6" name="TextBox 5">
            <a:extLst>
              <a:ext uri="{FF2B5EF4-FFF2-40B4-BE49-F238E27FC236}">
                <a16:creationId xmlns:a16="http://schemas.microsoft.com/office/drawing/2014/main" id="{265EF5D3-67A4-4F35-B378-3AB5382ED302}"/>
              </a:ext>
            </a:extLst>
          </p:cNvPr>
          <p:cNvSpPr txBox="1"/>
          <p:nvPr/>
        </p:nvSpPr>
        <p:spPr>
          <a:xfrm>
            <a:off x="2216090" y="2466384"/>
            <a:ext cx="7759816" cy="830997"/>
          </a:xfrm>
          <a:prstGeom prst="rect">
            <a:avLst/>
          </a:prstGeom>
          <a:noFill/>
        </p:spPr>
        <p:txBody>
          <a:bodyPr wrap="square" rtlCol="0">
            <a:spAutoFit/>
          </a:bodyPr>
          <a:lstStyle/>
          <a:p>
            <a:pPr algn="ctr"/>
            <a:r>
              <a:rPr lang="en-US" sz="2400" b="1" dirty="0"/>
              <a:t>TAKE BACK OR MAIL BACK</a:t>
            </a:r>
            <a:endParaRPr lang="en-US" sz="2400" dirty="0"/>
          </a:p>
          <a:p>
            <a:pPr algn="ctr"/>
            <a:r>
              <a:rPr lang="en-US" sz="2400" b="1" dirty="0"/>
              <a:t>Preferred method of disposal</a:t>
            </a:r>
            <a:endParaRPr lang="en-US" sz="2400" dirty="0"/>
          </a:p>
        </p:txBody>
      </p:sp>
      <p:sp>
        <p:nvSpPr>
          <p:cNvPr id="7" name="TextBox 6">
            <a:extLst>
              <a:ext uri="{FF2B5EF4-FFF2-40B4-BE49-F238E27FC236}">
                <a16:creationId xmlns:a16="http://schemas.microsoft.com/office/drawing/2014/main" id="{C8296799-4F80-4B94-8AB9-B2C159F403FC}"/>
              </a:ext>
            </a:extLst>
          </p:cNvPr>
          <p:cNvSpPr txBox="1"/>
          <p:nvPr/>
        </p:nvSpPr>
        <p:spPr>
          <a:xfrm>
            <a:off x="3189212" y="3478570"/>
            <a:ext cx="5813571" cy="830997"/>
          </a:xfrm>
          <a:prstGeom prst="rect">
            <a:avLst/>
          </a:prstGeom>
          <a:noFill/>
        </p:spPr>
        <p:txBody>
          <a:bodyPr wrap="square" rtlCol="0">
            <a:spAutoFit/>
          </a:bodyPr>
          <a:lstStyle/>
          <a:p>
            <a:pPr algn="ctr"/>
            <a:r>
              <a:rPr lang="en-US" sz="2400" b="1" dirty="0"/>
              <a:t>DISPOSAL IN HOUSEHOLD TRASH</a:t>
            </a:r>
          </a:p>
          <a:p>
            <a:pPr algn="ctr"/>
            <a:r>
              <a:rPr lang="en-US" sz="2400" b="1" dirty="0"/>
              <a:t>When take back unavailable</a:t>
            </a:r>
          </a:p>
        </p:txBody>
      </p:sp>
      <p:sp>
        <p:nvSpPr>
          <p:cNvPr id="8" name="TextBox 7">
            <a:extLst>
              <a:ext uri="{FF2B5EF4-FFF2-40B4-BE49-F238E27FC236}">
                <a16:creationId xmlns:a16="http://schemas.microsoft.com/office/drawing/2014/main" id="{A7D70B80-FB2A-457E-AD2E-2E1E2F04B920}"/>
              </a:ext>
            </a:extLst>
          </p:cNvPr>
          <p:cNvSpPr txBox="1"/>
          <p:nvPr/>
        </p:nvSpPr>
        <p:spPr>
          <a:xfrm>
            <a:off x="3310852" y="4559012"/>
            <a:ext cx="5570290" cy="830997"/>
          </a:xfrm>
          <a:prstGeom prst="rect">
            <a:avLst/>
          </a:prstGeom>
          <a:noFill/>
        </p:spPr>
        <p:txBody>
          <a:bodyPr wrap="square" rtlCol="0">
            <a:spAutoFit/>
          </a:bodyPr>
          <a:lstStyle/>
          <a:p>
            <a:pPr algn="ctr"/>
            <a:r>
              <a:rPr lang="en-US" sz="2400" b="1" dirty="0"/>
              <a:t>FLUSHING DOWN TOILET</a:t>
            </a:r>
            <a:endParaRPr lang="en-US" sz="2400" dirty="0"/>
          </a:p>
          <a:p>
            <a:pPr algn="ctr"/>
            <a:r>
              <a:rPr lang="en-US" sz="2400" b="1" dirty="0"/>
              <a:t>FDA Flushable List (primarily opioids)</a:t>
            </a:r>
            <a:endParaRPr lang="en-US" sz="2400" dirty="0"/>
          </a:p>
        </p:txBody>
      </p:sp>
      <p:sp>
        <p:nvSpPr>
          <p:cNvPr id="9" name="Rectangle 8">
            <a:extLst>
              <a:ext uri="{FF2B5EF4-FFF2-40B4-BE49-F238E27FC236}">
                <a16:creationId xmlns:a16="http://schemas.microsoft.com/office/drawing/2014/main" id="{49701489-F1B6-4D5F-990A-1CEE7AFA6E16}"/>
              </a:ext>
            </a:extLst>
          </p:cNvPr>
          <p:cNvSpPr/>
          <p:nvPr/>
        </p:nvSpPr>
        <p:spPr>
          <a:xfrm>
            <a:off x="3575452" y="2411224"/>
            <a:ext cx="5150498" cy="897797"/>
          </a:xfrm>
          <a:prstGeom prst="rect">
            <a:avLst/>
          </a:prstGeom>
          <a:solidFill>
            <a:srgbClr val="00B05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alpha val="0"/>
                </a:schemeClr>
              </a:solidFill>
            </a:endParaRPr>
          </a:p>
        </p:txBody>
      </p:sp>
      <p:sp>
        <p:nvSpPr>
          <p:cNvPr id="10" name="Rectangle 9">
            <a:extLst>
              <a:ext uri="{FF2B5EF4-FFF2-40B4-BE49-F238E27FC236}">
                <a16:creationId xmlns:a16="http://schemas.microsoft.com/office/drawing/2014/main" id="{6F158D24-528F-4AD2-8AEA-30CA61271677}"/>
              </a:ext>
            </a:extLst>
          </p:cNvPr>
          <p:cNvSpPr/>
          <p:nvPr/>
        </p:nvSpPr>
        <p:spPr>
          <a:xfrm>
            <a:off x="3575452" y="3455291"/>
            <a:ext cx="5150497" cy="830996"/>
          </a:xfrm>
          <a:prstGeom prst="rect">
            <a:avLst/>
          </a:prstGeom>
          <a:solidFill>
            <a:schemeClr val="accent4">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alpha val="0"/>
                </a:schemeClr>
              </a:solidFill>
            </a:endParaRPr>
          </a:p>
        </p:txBody>
      </p:sp>
      <p:sp>
        <p:nvSpPr>
          <p:cNvPr id="12" name="Rectangle 11">
            <a:extLst>
              <a:ext uri="{FF2B5EF4-FFF2-40B4-BE49-F238E27FC236}">
                <a16:creationId xmlns:a16="http://schemas.microsoft.com/office/drawing/2014/main" id="{0787CBBB-7FC3-4125-8C2B-4312B4D615E9}"/>
              </a:ext>
            </a:extLst>
          </p:cNvPr>
          <p:cNvSpPr/>
          <p:nvPr/>
        </p:nvSpPr>
        <p:spPr>
          <a:xfrm>
            <a:off x="3575452" y="4479116"/>
            <a:ext cx="5150497" cy="910893"/>
          </a:xfrm>
          <a:prstGeom prst="rect">
            <a:avLst/>
          </a:prstGeom>
          <a:solidFill>
            <a:srgbClr val="C00000">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alpha val="69000"/>
                </a:schemeClr>
              </a:solidFill>
            </a:endParaRPr>
          </a:p>
        </p:txBody>
      </p:sp>
      <p:pic>
        <p:nvPicPr>
          <p:cNvPr id="11" name="Picture 10">
            <a:extLst>
              <a:ext uri="{FF2B5EF4-FFF2-40B4-BE49-F238E27FC236}">
                <a16:creationId xmlns:a16="http://schemas.microsoft.com/office/drawing/2014/main" id="{45EB6482-FAC1-4C8E-AADB-214201DE2E39}"/>
              </a:ext>
            </a:extLst>
          </p:cNvPr>
          <p:cNvPicPr>
            <a:picLocks noChangeAspect="1"/>
          </p:cNvPicPr>
          <p:nvPr/>
        </p:nvPicPr>
        <p:blipFill>
          <a:blip r:embed="rId3"/>
          <a:stretch>
            <a:fillRect/>
          </a:stretch>
        </p:blipFill>
        <p:spPr>
          <a:xfrm>
            <a:off x="56272" y="239155"/>
            <a:ext cx="1791662" cy="2724539"/>
          </a:xfrm>
          <a:prstGeom prst="rect">
            <a:avLst/>
          </a:prstGeom>
        </p:spPr>
      </p:pic>
    </p:spTree>
    <p:extLst>
      <p:ext uri="{BB962C8B-B14F-4D97-AF65-F5344CB8AC3E}">
        <p14:creationId xmlns:p14="http://schemas.microsoft.com/office/powerpoint/2010/main" val="3374100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3805D-31EB-4386-8645-BADE5986C744}"/>
              </a:ext>
            </a:extLst>
          </p:cNvPr>
          <p:cNvSpPr>
            <a:spLocks noGrp="1"/>
          </p:cNvSpPr>
          <p:nvPr>
            <p:ph type="title"/>
          </p:nvPr>
        </p:nvSpPr>
        <p:spPr>
          <a:xfrm>
            <a:off x="838200" y="249376"/>
            <a:ext cx="10515600" cy="1325563"/>
          </a:xfrm>
        </p:spPr>
        <p:txBody>
          <a:bodyPr>
            <a:normAutofit/>
          </a:bodyPr>
          <a:lstStyle/>
          <a:p>
            <a:pPr algn="ctr"/>
            <a:r>
              <a:rPr lang="en-US" sz="3600" b="1" dirty="0">
                <a:solidFill>
                  <a:srgbClr val="2F5597"/>
                </a:solidFill>
                <a:latin typeface="NYTYN M+ Verlag"/>
              </a:rPr>
              <a:t>SPECIAL CONSIDERATIONS FOR PATIENTS ON </a:t>
            </a:r>
            <a:br>
              <a:rPr lang="en-US" sz="3600" b="1" dirty="0">
                <a:solidFill>
                  <a:srgbClr val="2F5597"/>
                </a:solidFill>
                <a:latin typeface="NYTYN M+ Verlag"/>
              </a:rPr>
            </a:br>
            <a:r>
              <a:rPr lang="en-US" sz="3600" b="1" dirty="0">
                <a:solidFill>
                  <a:srgbClr val="2F5597"/>
                </a:solidFill>
                <a:latin typeface="NYTYN M+ Verlag"/>
              </a:rPr>
              <a:t>CHRONIC OPIOIDS FOR PAIN </a:t>
            </a:r>
            <a:endParaRPr lang="en-US" sz="3600" b="1" dirty="0">
              <a:solidFill>
                <a:schemeClr val="accent1">
                  <a:lumMod val="75000"/>
                </a:schemeClr>
              </a:solidFill>
              <a:latin typeface="NYTYN M+ Verlag"/>
              <a:cs typeface="Aharoni" panose="02010803020104030203" pitchFamily="2" charset="-79"/>
            </a:endParaRPr>
          </a:p>
        </p:txBody>
      </p:sp>
      <p:sp>
        <p:nvSpPr>
          <p:cNvPr id="3" name="Content Placeholder 2">
            <a:extLst>
              <a:ext uri="{FF2B5EF4-FFF2-40B4-BE49-F238E27FC236}">
                <a16:creationId xmlns:a16="http://schemas.microsoft.com/office/drawing/2014/main" id="{179E4674-25B2-4CA8-BCC0-92628CD81929}"/>
              </a:ext>
            </a:extLst>
          </p:cNvPr>
          <p:cNvSpPr>
            <a:spLocks noGrp="1"/>
          </p:cNvSpPr>
          <p:nvPr>
            <p:ph idx="1"/>
          </p:nvPr>
        </p:nvSpPr>
        <p:spPr>
          <a:xfrm>
            <a:off x="190500" y="1186401"/>
            <a:ext cx="11715750" cy="5237024"/>
          </a:xfrm>
        </p:spPr>
        <p:txBody>
          <a:bodyPr>
            <a:normAutofit/>
          </a:bodyPr>
          <a:lstStyle/>
          <a:p>
            <a:pPr algn="l"/>
            <a:endParaRPr lang="en-US" sz="1800" i="0" u="none" strike="noStrike" baseline="0" dirty="0">
              <a:solidFill>
                <a:srgbClr val="2F5597"/>
              </a:solidFill>
              <a:latin typeface="NYTYN M+ Verlag"/>
            </a:endParaRPr>
          </a:p>
          <a:p>
            <a:pPr algn="just"/>
            <a:r>
              <a:rPr lang="en-US" sz="3200" b="1" i="0" u="none" strike="noStrike" baseline="0" dirty="0">
                <a:solidFill>
                  <a:srgbClr val="C55A11"/>
                </a:solidFill>
              </a:rPr>
              <a:t>May require higher doses </a:t>
            </a:r>
            <a:r>
              <a:rPr lang="en-US" sz="3200" i="0" u="none" strike="noStrike" baseline="0" dirty="0">
                <a:solidFill>
                  <a:srgbClr val="2F5597"/>
                </a:solidFill>
              </a:rPr>
              <a:t>of short-acting opioids than an opioid naïve patient to treat acute post-op pain</a:t>
            </a:r>
          </a:p>
          <a:p>
            <a:pPr lvl="1" algn="just"/>
            <a:r>
              <a:rPr lang="en-US" sz="3000" i="0" u="none" strike="noStrike" baseline="0" dirty="0">
                <a:solidFill>
                  <a:srgbClr val="2F5597"/>
                </a:solidFill>
              </a:rPr>
              <a:t>New onset acute pain often undertreated </a:t>
            </a:r>
          </a:p>
          <a:p>
            <a:pPr marL="0" indent="0" algn="just">
              <a:buNone/>
            </a:pPr>
            <a:endParaRPr lang="en-US" b="0" i="0" u="none" strike="noStrike" baseline="0" dirty="0">
              <a:solidFill>
                <a:schemeClr val="accent2">
                  <a:lumMod val="75000"/>
                </a:schemeClr>
              </a:solidFill>
            </a:endParaRPr>
          </a:p>
          <a:p>
            <a:pPr algn="just"/>
            <a:r>
              <a:rPr lang="en-US" sz="3200" dirty="0">
                <a:solidFill>
                  <a:srgbClr val="2F5597"/>
                </a:solidFill>
              </a:rPr>
              <a:t>Need a </a:t>
            </a:r>
            <a:r>
              <a:rPr lang="en-US" sz="3200" b="1" dirty="0">
                <a:solidFill>
                  <a:schemeClr val="accent2">
                    <a:lumMod val="75000"/>
                  </a:schemeClr>
                </a:solidFill>
              </a:rPr>
              <a:t>tapering plan </a:t>
            </a:r>
            <a:r>
              <a:rPr lang="en-US" sz="3200" b="1" dirty="0">
                <a:solidFill>
                  <a:srgbClr val="C55A11"/>
                </a:solidFill>
              </a:rPr>
              <a:t>for opioids prescribed for post-op pain </a:t>
            </a:r>
            <a:r>
              <a:rPr lang="en-US" sz="3200" dirty="0">
                <a:solidFill>
                  <a:srgbClr val="2F5597"/>
                </a:solidFill>
              </a:rPr>
              <a:t>just like EVERY patient receiving acute post-op opioids </a:t>
            </a:r>
            <a:endParaRPr lang="en-US" sz="3200" i="0" u="none" strike="noStrike" baseline="0" dirty="0">
              <a:solidFill>
                <a:srgbClr val="2F5597"/>
              </a:solidFill>
            </a:endParaRPr>
          </a:p>
          <a:p>
            <a:pPr marL="0" indent="0" algn="just">
              <a:buNone/>
            </a:pPr>
            <a:endParaRPr lang="en-US" b="0" i="0" u="none" strike="noStrike" baseline="0" dirty="0">
              <a:solidFill>
                <a:schemeClr val="accent2">
                  <a:lumMod val="75000"/>
                </a:schemeClr>
              </a:solidFill>
            </a:endParaRPr>
          </a:p>
          <a:p>
            <a:r>
              <a:rPr lang="en-US" sz="3200" b="1" i="0" u="none" strike="noStrike" baseline="0" dirty="0">
                <a:solidFill>
                  <a:schemeClr val="accent2">
                    <a:lumMod val="75000"/>
                  </a:schemeClr>
                </a:solidFill>
              </a:rPr>
              <a:t>Share pain expectations after recovery </a:t>
            </a:r>
            <a:r>
              <a:rPr lang="en-US" sz="3200" i="0" u="none" strike="noStrike" baseline="0" dirty="0">
                <a:solidFill>
                  <a:srgbClr val="2F5597"/>
                </a:solidFill>
              </a:rPr>
              <a:t>with patient, referring MD, and primary care provider </a:t>
            </a:r>
          </a:p>
          <a:p>
            <a:pPr marL="0" indent="0" algn="just">
              <a:buNone/>
            </a:pPr>
            <a:endParaRPr lang="en-US" b="1" i="0" u="none" strike="noStrike" baseline="0" dirty="0">
              <a:solidFill>
                <a:schemeClr val="accent2">
                  <a:lumMod val="75000"/>
                </a:schemeClr>
              </a:solidFill>
              <a:latin typeface="NYTYN M+ Verlag"/>
            </a:endParaRPr>
          </a:p>
        </p:txBody>
      </p:sp>
      <p:sp>
        <p:nvSpPr>
          <p:cNvPr id="4" name="TextBox 3">
            <a:extLst>
              <a:ext uri="{FF2B5EF4-FFF2-40B4-BE49-F238E27FC236}">
                <a16:creationId xmlns:a16="http://schemas.microsoft.com/office/drawing/2014/main" id="{8E8245DF-18FE-40A2-B29A-D00E66C0C3E6}"/>
              </a:ext>
            </a:extLst>
          </p:cNvPr>
          <p:cNvSpPr txBox="1"/>
          <p:nvPr/>
        </p:nvSpPr>
        <p:spPr>
          <a:xfrm>
            <a:off x="393537" y="6308216"/>
            <a:ext cx="7743464" cy="307777"/>
          </a:xfrm>
          <a:prstGeom prst="rect">
            <a:avLst/>
          </a:prstGeom>
          <a:noFill/>
        </p:spPr>
        <p:txBody>
          <a:bodyPr wrap="square" rtlCol="0">
            <a:spAutoFit/>
          </a:bodyPr>
          <a:lstStyle/>
          <a:p>
            <a:r>
              <a:rPr lang="en-US" sz="1400" dirty="0" err="1"/>
              <a:t>Coluzzi</a:t>
            </a:r>
            <a:r>
              <a:rPr lang="en-US" sz="1400" dirty="0"/>
              <a:t> et al. </a:t>
            </a:r>
            <a:r>
              <a:rPr lang="en-US" sz="1400" i="1" dirty="0" err="1"/>
              <a:t>Ther</a:t>
            </a:r>
            <a:r>
              <a:rPr lang="en-US" sz="1400" i="1" dirty="0"/>
              <a:t> Clin Risk </a:t>
            </a:r>
            <a:r>
              <a:rPr lang="en-US" sz="1400" i="1" dirty="0" err="1"/>
              <a:t>Manag</a:t>
            </a:r>
            <a:r>
              <a:rPr lang="en-US" sz="1400" i="1" dirty="0"/>
              <a:t> </a:t>
            </a:r>
            <a:r>
              <a:rPr lang="en-US" sz="1400" dirty="0"/>
              <a:t>2017   Hsu et al. </a:t>
            </a:r>
            <a:r>
              <a:rPr lang="en-US" sz="1400" i="1" dirty="0"/>
              <a:t>J </a:t>
            </a:r>
            <a:r>
              <a:rPr lang="en-US" sz="1400" i="1" dirty="0" err="1"/>
              <a:t>Orthop</a:t>
            </a:r>
            <a:r>
              <a:rPr lang="en-US" sz="1400" i="1" dirty="0"/>
              <a:t> Trauma </a:t>
            </a:r>
            <a:r>
              <a:rPr lang="en-US" sz="1400" dirty="0"/>
              <a:t>2019</a:t>
            </a:r>
          </a:p>
        </p:txBody>
      </p:sp>
    </p:spTree>
    <p:extLst>
      <p:ext uri="{BB962C8B-B14F-4D97-AF65-F5344CB8AC3E}">
        <p14:creationId xmlns:p14="http://schemas.microsoft.com/office/powerpoint/2010/main" val="26610762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ECEF1-C469-4F4B-9756-22B1D135143E}"/>
              </a:ext>
            </a:extLst>
          </p:cNvPr>
          <p:cNvSpPr>
            <a:spLocks noGrp="1"/>
          </p:cNvSpPr>
          <p:nvPr>
            <p:ph type="title"/>
          </p:nvPr>
        </p:nvSpPr>
        <p:spPr/>
        <p:txBody>
          <a:bodyPr/>
          <a:lstStyle/>
          <a:p>
            <a:pPr algn="ctr"/>
            <a:r>
              <a:rPr lang="en-US" sz="4400" b="1" i="0" u="none" strike="noStrike" baseline="0" dirty="0">
                <a:solidFill>
                  <a:srgbClr val="2F5597"/>
                </a:solidFill>
                <a:latin typeface="NYTYN M+ Verlag"/>
              </a:rPr>
              <a:t>SHOULD I TAPER CHRONIC OPIOIDS PRE-OP?</a:t>
            </a:r>
            <a:endParaRPr lang="en-US" dirty="0">
              <a:solidFill>
                <a:srgbClr val="2F5597"/>
              </a:solidFill>
            </a:endParaRPr>
          </a:p>
        </p:txBody>
      </p:sp>
      <p:sp>
        <p:nvSpPr>
          <p:cNvPr id="5" name="Content Placeholder 4">
            <a:extLst>
              <a:ext uri="{FF2B5EF4-FFF2-40B4-BE49-F238E27FC236}">
                <a16:creationId xmlns:a16="http://schemas.microsoft.com/office/drawing/2014/main" id="{7B96E537-32AE-4EA6-9200-6D0A1E043D05}"/>
              </a:ext>
            </a:extLst>
          </p:cNvPr>
          <p:cNvSpPr>
            <a:spLocks noGrp="1"/>
          </p:cNvSpPr>
          <p:nvPr>
            <p:ph idx="1"/>
          </p:nvPr>
        </p:nvSpPr>
        <p:spPr>
          <a:xfrm>
            <a:off x="1550504" y="1690688"/>
            <a:ext cx="9498496" cy="4351338"/>
          </a:xfrm>
        </p:spPr>
        <p:txBody>
          <a:bodyPr>
            <a:normAutofit/>
          </a:bodyPr>
          <a:lstStyle/>
          <a:p>
            <a:r>
              <a:rPr lang="en-US" sz="3200" b="1" dirty="0">
                <a:solidFill>
                  <a:schemeClr val="accent2">
                    <a:lumMod val="75000"/>
                  </a:schemeClr>
                </a:solidFill>
                <a:ea typeface="+mj-ea"/>
                <a:cs typeface="Times New Roman" panose="02020603050405020304" pitchFamily="18" charset="0"/>
              </a:rPr>
              <a:t>No definitive evidence </a:t>
            </a:r>
            <a:r>
              <a:rPr lang="en-US" sz="3200" dirty="0">
                <a:solidFill>
                  <a:srgbClr val="2F5597"/>
                </a:solidFill>
                <a:cs typeface="Arial" panose="020B0604020202020204" pitchFamily="34" charset="0"/>
              </a:rPr>
              <a:t>to encourage or discourage </a:t>
            </a:r>
          </a:p>
          <a:p>
            <a:pPr lvl="1"/>
            <a:r>
              <a:rPr lang="en-US" sz="2800" dirty="0">
                <a:solidFill>
                  <a:srgbClr val="2F5597"/>
                </a:solidFill>
                <a:cs typeface="Arial" panose="020B0604020202020204" pitchFamily="34" charset="0"/>
              </a:rPr>
              <a:t>Some studies suggest benefit</a:t>
            </a:r>
          </a:p>
          <a:p>
            <a:pPr lvl="2"/>
            <a:r>
              <a:rPr lang="en-US" sz="2400" dirty="0">
                <a:solidFill>
                  <a:srgbClr val="2F5597"/>
                </a:solidFill>
                <a:cs typeface="Arial" panose="020B0604020202020204" pitchFamily="34" charset="0"/>
              </a:rPr>
              <a:t>Is it due to the taper or characteristics of the patient?</a:t>
            </a:r>
          </a:p>
          <a:p>
            <a:r>
              <a:rPr lang="en-US" sz="3200" b="1" dirty="0">
                <a:solidFill>
                  <a:schemeClr val="accent2">
                    <a:lumMod val="75000"/>
                  </a:schemeClr>
                </a:solidFill>
                <a:ea typeface="+mj-ea"/>
                <a:cs typeface="Times New Roman" panose="02020603050405020304" pitchFamily="18" charset="0"/>
              </a:rPr>
              <a:t>Fully engage patients </a:t>
            </a:r>
            <a:r>
              <a:rPr lang="en-US" sz="3200" dirty="0">
                <a:solidFill>
                  <a:srgbClr val="2F5597"/>
                </a:solidFill>
                <a:cs typeface="Arial" panose="020B0604020202020204" pitchFamily="34" charset="0"/>
              </a:rPr>
              <a:t>early on</a:t>
            </a:r>
          </a:p>
          <a:p>
            <a:pPr lvl="1"/>
            <a:r>
              <a:rPr lang="en-US" sz="2800" dirty="0">
                <a:solidFill>
                  <a:srgbClr val="2F5597"/>
                </a:solidFill>
                <a:cs typeface="Arial" panose="020B0604020202020204" pitchFamily="34" charset="0"/>
              </a:rPr>
              <a:t>Any pre-op taper should be GRADUAL</a:t>
            </a:r>
          </a:p>
          <a:p>
            <a:pPr lvl="1"/>
            <a:r>
              <a:rPr lang="en-US" sz="2800" dirty="0">
                <a:solidFill>
                  <a:srgbClr val="2F5597"/>
                </a:solidFill>
                <a:cs typeface="Arial" panose="020B0604020202020204" pitchFamily="34" charset="0"/>
              </a:rPr>
              <a:t>“Reluctant tapering” may increase risk of overdose</a:t>
            </a:r>
          </a:p>
          <a:p>
            <a:r>
              <a:rPr lang="en-US" sz="3200" b="1" dirty="0">
                <a:solidFill>
                  <a:schemeClr val="accent2">
                    <a:lumMod val="75000"/>
                  </a:schemeClr>
                </a:solidFill>
                <a:ea typeface="+mj-ea"/>
                <a:cs typeface="Times New Roman" panose="02020603050405020304" pitchFamily="18" charset="0"/>
              </a:rPr>
              <a:t>Co-prescribe naloxone </a:t>
            </a:r>
            <a:r>
              <a:rPr lang="en-US" sz="3200" dirty="0">
                <a:solidFill>
                  <a:srgbClr val="2F5597"/>
                </a:solidFill>
                <a:cs typeface="Arial" panose="020B0604020202020204" pitchFamily="34" charset="0"/>
              </a:rPr>
              <a:t>if patient has none on hand</a:t>
            </a:r>
          </a:p>
          <a:p>
            <a:pPr lvl="1"/>
            <a:r>
              <a:rPr lang="en-US" sz="2800" dirty="0">
                <a:solidFill>
                  <a:srgbClr val="2F5597"/>
                </a:solidFill>
                <a:cs typeface="Arial" panose="020B0604020202020204" pitchFamily="34" charset="0"/>
              </a:rPr>
              <a:t>Tolerance to previous dose lost within 1 – 2 weeks on </a:t>
            </a:r>
            <a:br>
              <a:rPr lang="en-US" sz="2800" dirty="0">
                <a:solidFill>
                  <a:srgbClr val="2F5597"/>
                </a:solidFill>
                <a:cs typeface="Arial" panose="020B0604020202020204" pitchFamily="34" charset="0"/>
              </a:rPr>
            </a:br>
            <a:r>
              <a:rPr lang="en-US" sz="2800" dirty="0">
                <a:solidFill>
                  <a:srgbClr val="2F5597"/>
                </a:solidFill>
                <a:cs typeface="Arial" panose="020B0604020202020204" pitchFamily="34" charset="0"/>
              </a:rPr>
              <a:t>reduced dose or abstinence</a:t>
            </a:r>
          </a:p>
        </p:txBody>
      </p:sp>
      <p:sp>
        <p:nvSpPr>
          <p:cNvPr id="3" name="TextBox 2">
            <a:extLst>
              <a:ext uri="{FF2B5EF4-FFF2-40B4-BE49-F238E27FC236}">
                <a16:creationId xmlns:a16="http://schemas.microsoft.com/office/drawing/2014/main" id="{DC13DD85-2689-4E48-84D4-6C1D072761C0}"/>
              </a:ext>
            </a:extLst>
          </p:cNvPr>
          <p:cNvSpPr txBox="1"/>
          <p:nvPr/>
        </p:nvSpPr>
        <p:spPr>
          <a:xfrm>
            <a:off x="601884" y="6008109"/>
            <a:ext cx="10914926" cy="523220"/>
          </a:xfrm>
          <a:prstGeom prst="rect">
            <a:avLst/>
          </a:prstGeom>
          <a:noFill/>
        </p:spPr>
        <p:txBody>
          <a:bodyPr wrap="square" rtlCol="0">
            <a:spAutoFit/>
          </a:bodyPr>
          <a:lstStyle/>
          <a:p>
            <a:r>
              <a:rPr lang="en-US" sz="1400" dirty="0" err="1"/>
              <a:t>Bickman</a:t>
            </a:r>
            <a:r>
              <a:rPr lang="en-US" sz="1400" dirty="0"/>
              <a:t> et al. </a:t>
            </a:r>
            <a:r>
              <a:rPr lang="en-US" sz="1400" i="1" dirty="0"/>
              <a:t>Amer J Health Syst Pharm </a:t>
            </a:r>
            <a:r>
              <a:rPr lang="en-US" sz="1400" dirty="0"/>
              <a:t>2019   Jain et al. </a:t>
            </a:r>
            <a:r>
              <a:rPr lang="en-US" sz="1400" i="1" dirty="0"/>
              <a:t>Spin</a:t>
            </a:r>
            <a:r>
              <a:rPr lang="en-US" sz="1400" dirty="0"/>
              <a:t>e 2021   Nguyen et al. </a:t>
            </a:r>
            <a:r>
              <a:rPr lang="en-US" sz="1400" i="1" dirty="0"/>
              <a:t>J Arthroplasty 2016   </a:t>
            </a:r>
            <a:r>
              <a:rPr lang="en-US" sz="1400" dirty="0"/>
              <a:t>UpToDate: </a:t>
            </a:r>
            <a:r>
              <a:rPr lang="en-US" sz="1400" dirty="0">
                <a:hlinkClick r:id="rId3"/>
              </a:rPr>
              <a:t>Management of acute pain in the patient chronically using opioids for non-cancer pain</a:t>
            </a:r>
            <a:r>
              <a:rPr lang="en-US" sz="1400" dirty="0"/>
              <a:t>   UpToDate:  </a:t>
            </a:r>
            <a:r>
              <a:rPr lang="en-US" sz="1400" dirty="0">
                <a:hlinkClick r:id="rId4"/>
              </a:rPr>
              <a:t>Opioid tapering for patients with chronic pain</a:t>
            </a:r>
            <a:r>
              <a:rPr lang="en-US" sz="1400" dirty="0"/>
              <a:t>   Wang et al. </a:t>
            </a:r>
            <a:r>
              <a:rPr lang="en-US" sz="1400" i="1" dirty="0"/>
              <a:t>Neurosurgery</a:t>
            </a:r>
            <a:r>
              <a:rPr lang="en-US" sz="1400" dirty="0"/>
              <a:t> 2021 </a:t>
            </a:r>
          </a:p>
        </p:txBody>
      </p:sp>
    </p:spTree>
    <p:extLst>
      <p:ext uri="{BB962C8B-B14F-4D97-AF65-F5344CB8AC3E}">
        <p14:creationId xmlns:p14="http://schemas.microsoft.com/office/powerpoint/2010/main" val="31005383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B4923-1A6A-477B-8313-CFA661580727}"/>
              </a:ext>
            </a:extLst>
          </p:cNvPr>
          <p:cNvSpPr>
            <a:spLocks noGrp="1"/>
          </p:cNvSpPr>
          <p:nvPr>
            <p:ph type="title"/>
          </p:nvPr>
        </p:nvSpPr>
        <p:spPr>
          <a:xfrm>
            <a:off x="1067218" y="619520"/>
            <a:ext cx="10515600" cy="1325563"/>
          </a:xfrm>
        </p:spPr>
        <p:txBody>
          <a:bodyPr>
            <a:normAutofit fontScale="90000"/>
          </a:bodyPr>
          <a:lstStyle/>
          <a:p>
            <a:r>
              <a:rPr lang="en-US" sz="4200" b="1" dirty="0">
                <a:solidFill>
                  <a:srgbClr val="2F5597"/>
                </a:solidFill>
                <a:latin typeface="NYTYN M+ Verlag"/>
              </a:rPr>
              <a:t>“SLOWER” TAPERS FROM SELECTED GUIDELINES FOR PATIENTS ON CHRONIC OPIOID THERAPY</a:t>
            </a:r>
            <a:br>
              <a:rPr lang="en-US" sz="1800"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br>
            <a:endParaRPr lang="en-US" dirty="0">
              <a:solidFill>
                <a:srgbClr val="2F5597"/>
              </a:solidFill>
            </a:endParaRPr>
          </a:p>
        </p:txBody>
      </p:sp>
      <p:graphicFrame>
        <p:nvGraphicFramePr>
          <p:cNvPr id="4" name="Content Placeholder 3">
            <a:extLst>
              <a:ext uri="{FF2B5EF4-FFF2-40B4-BE49-F238E27FC236}">
                <a16:creationId xmlns:a16="http://schemas.microsoft.com/office/drawing/2014/main" id="{2ECFB3F4-15A8-41E8-98BD-4C3AC9B018FB}"/>
              </a:ext>
            </a:extLst>
          </p:cNvPr>
          <p:cNvGraphicFramePr>
            <a:graphicFrameLocks noGrp="1"/>
          </p:cNvGraphicFramePr>
          <p:nvPr>
            <p:ph idx="1"/>
            <p:extLst>
              <p:ext uri="{D42A27DB-BD31-4B8C-83A1-F6EECF244321}">
                <p14:modId xmlns:p14="http://schemas.microsoft.com/office/powerpoint/2010/main" val="3746376326"/>
              </p:ext>
            </p:extLst>
          </p:nvPr>
        </p:nvGraphicFramePr>
        <p:xfrm>
          <a:off x="306859" y="2337298"/>
          <a:ext cx="11578281" cy="3874546"/>
        </p:xfrm>
        <a:graphic>
          <a:graphicData uri="http://schemas.openxmlformats.org/drawingml/2006/table">
            <a:tbl>
              <a:tblPr firstRow="1" firstCol="1" bandRow="1"/>
              <a:tblGrid>
                <a:gridCol w="5193549">
                  <a:extLst>
                    <a:ext uri="{9D8B030D-6E8A-4147-A177-3AD203B41FA5}">
                      <a16:colId xmlns:a16="http://schemas.microsoft.com/office/drawing/2014/main" val="1977917"/>
                    </a:ext>
                  </a:extLst>
                </a:gridCol>
                <a:gridCol w="6384732">
                  <a:extLst>
                    <a:ext uri="{9D8B030D-6E8A-4147-A177-3AD203B41FA5}">
                      <a16:colId xmlns:a16="http://schemas.microsoft.com/office/drawing/2014/main" val="1287640467"/>
                    </a:ext>
                  </a:extLst>
                </a:gridCol>
              </a:tblGrid>
              <a:tr h="906129">
                <a:tc>
                  <a:txBody>
                    <a:bodyPr/>
                    <a:lstStyle/>
                    <a:p>
                      <a:pPr marL="0" marR="0" algn="ctr" defTabSz="914400" rtl="0" eaLnBrk="1" latinLnBrk="0" hangingPunct="1">
                        <a:lnSpc>
                          <a:spcPct val="107000"/>
                        </a:lnSpc>
                        <a:spcBef>
                          <a:spcPts val="0"/>
                        </a:spcBef>
                        <a:spcAft>
                          <a:spcPts val="0"/>
                        </a:spcAft>
                      </a:pPr>
                      <a:endParaRPr lang="en-US" sz="2000" b="1" kern="1200" dirty="0">
                        <a:solidFill>
                          <a:schemeClr val="bg1"/>
                        </a:solidFill>
                        <a:latin typeface="NYTYN M+ Verlag"/>
                        <a:ea typeface="+mj-ea"/>
                        <a:cs typeface="+mj-cs"/>
                      </a:endParaRPr>
                    </a:p>
                    <a:p>
                      <a:pPr marL="0" marR="0" algn="ctr" defTabSz="914400" rtl="0" eaLnBrk="1" latinLnBrk="0" hangingPunct="1">
                        <a:lnSpc>
                          <a:spcPct val="107000"/>
                        </a:lnSpc>
                        <a:spcBef>
                          <a:spcPts val="0"/>
                        </a:spcBef>
                        <a:spcAft>
                          <a:spcPts val="0"/>
                        </a:spcAft>
                      </a:pPr>
                      <a:r>
                        <a:rPr lang="en-US" sz="2000" b="1" kern="1200" dirty="0">
                          <a:solidFill>
                            <a:schemeClr val="bg1"/>
                          </a:solidFill>
                          <a:latin typeface="NYTYN M+ Verlag"/>
                          <a:ea typeface="+mj-ea"/>
                          <a:cs typeface="+mj-cs"/>
                        </a:rPr>
                        <a:t>Guideline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5597"/>
                    </a:solidFill>
                  </a:tcPr>
                </a:tc>
                <a:tc>
                  <a:txBody>
                    <a:bodyPr/>
                    <a:lstStyle/>
                    <a:p>
                      <a:pPr marL="0" marR="0" algn="ctr" defTabSz="914400" rtl="0" eaLnBrk="1" latinLnBrk="0" hangingPunct="1">
                        <a:lnSpc>
                          <a:spcPct val="107000"/>
                        </a:lnSpc>
                        <a:spcBef>
                          <a:spcPts val="0"/>
                        </a:spcBef>
                        <a:spcAft>
                          <a:spcPts val="0"/>
                        </a:spcAft>
                      </a:pPr>
                      <a:r>
                        <a:rPr lang="en-US" sz="2000" b="1" kern="1200" dirty="0">
                          <a:solidFill>
                            <a:schemeClr val="bg1"/>
                          </a:solidFill>
                          <a:latin typeface="NYTYN M+ Verlag"/>
                          <a:ea typeface="+mj-ea"/>
                          <a:cs typeface="+mj-cs"/>
                        </a:rPr>
                        <a:t>Slower Taper Recommendations</a:t>
                      </a:r>
                    </a:p>
                    <a:p>
                      <a:pPr marL="0" marR="0" algn="ctr" defTabSz="914400" rtl="0" eaLnBrk="1" latinLnBrk="0" hangingPunct="1">
                        <a:lnSpc>
                          <a:spcPct val="107000"/>
                        </a:lnSpc>
                        <a:spcBef>
                          <a:spcPts val="0"/>
                        </a:spcBef>
                        <a:spcAft>
                          <a:spcPts val="0"/>
                        </a:spcAft>
                      </a:pPr>
                      <a:r>
                        <a:rPr lang="en-US" sz="2000" b="1" kern="1200" dirty="0">
                          <a:solidFill>
                            <a:schemeClr val="bg1"/>
                          </a:solidFill>
                          <a:latin typeface="NYTYN M+ Verlag"/>
                          <a:ea typeface="+mj-ea"/>
                          <a:cs typeface="+mj-cs"/>
                        </a:rPr>
                        <a:t>(until discontinue or at dose reduction goal)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5597"/>
                    </a:solidFill>
                  </a:tcPr>
                </a:tc>
                <a:extLst>
                  <a:ext uri="{0D108BD9-81ED-4DB2-BD59-A6C34878D82A}">
                    <a16:rowId xmlns:a16="http://schemas.microsoft.com/office/drawing/2014/main" val="531246213"/>
                  </a:ext>
                </a:extLst>
              </a:tr>
              <a:tr h="906129">
                <a:tc>
                  <a:txBody>
                    <a:bodyPr/>
                    <a:lstStyle/>
                    <a:p>
                      <a:pPr marL="0" marR="0" algn="ctr">
                        <a:lnSpc>
                          <a:spcPct val="107000"/>
                        </a:lnSpc>
                        <a:spcBef>
                          <a:spcPts val="0"/>
                        </a:spcBef>
                        <a:spcAft>
                          <a:spcPts val="0"/>
                        </a:spcAft>
                      </a:pPr>
                      <a:r>
                        <a:rPr lang="en-US" sz="2000" b="1" kern="1200" dirty="0">
                          <a:solidFill>
                            <a:schemeClr val="accent2">
                              <a:lumMod val="75000"/>
                            </a:schemeClr>
                          </a:solidFill>
                          <a:latin typeface="NYTYN M+ Verlag"/>
                          <a:ea typeface="+mj-ea"/>
                          <a:cs typeface="+mj-cs"/>
                        </a:rPr>
                        <a:t>VA/DoD Clinical Practice Guideline </a:t>
                      </a:r>
                      <a:r>
                        <a:rPr lang="en-US" sz="2000" b="1" kern="1200" dirty="0">
                          <a:solidFill>
                            <a:srgbClr val="2F5597"/>
                          </a:solidFill>
                          <a:latin typeface="NYTYN M+ Verlag"/>
                          <a:ea typeface="+mj-ea"/>
                          <a:cs typeface="+mj-cs"/>
                        </a:rPr>
                        <a:t>for the Use of Opioids in the Management of Chronic Pain  2022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2000" b="1" kern="1200" dirty="0">
                          <a:solidFill>
                            <a:srgbClr val="2F5597"/>
                          </a:solidFill>
                          <a:latin typeface="NYTYN M+ Verlag"/>
                          <a:ea typeface="+mj-ea"/>
                          <a:cs typeface="+mj-cs"/>
                        </a:rPr>
                        <a:t>5 - 20% reduction every 4 weeks</a:t>
                      </a:r>
                    </a:p>
                    <a:p>
                      <a:pPr marL="342900" marR="0" lvl="0" indent="-342900">
                        <a:lnSpc>
                          <a:spcPct val="107000"/>
                        </a:lnSpc>
                        <a:spcBef>
                          <a:spcPts val="0"/>
                        </a:spcBef>
                        <a:spcAft>
                          <a:spcPts val="0"/>
                        </a:spcAft>
                        <a:buFont typeface="Symbol" panose="05050102010706020507" pitchFamily="18" charset="2"/>
                        <a:buChar char=""/>
                      </a:pPr>
                      <a:r>
                        <a:rPr lang="en-US" sz="2000" b="1" kern="1200" dirty="0">
                          <a:solidFill>
                            <a:srgbClr val="2F5597"/>
                          </a:solidFill>
                          <a:latin typeface="NYTYN M+ Verlag"/>
                          <a:ea typeface="+mj-ea"/>
                          <a:cs typeface="+mj-cs"/>
                        </a:rPr>
                        <a:t>Pauses in taper as needed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6215413"/>
                  </a:ext>
                </a:extLst>
              </a:tr>
              <a:tr h="906129">
                <a:tc>
                  <a:txBody>
                    <a:bodyPr/>
                    <a:lstStyle/>
                    <a:p>
                      <a:pPr marL="0" marR="0" algn="ctr">
                        <a:lnSpc>
                          <a:spcPct val="107000"/>
                        </a:lnSpc>
                        <a:spcBef>
                          <a:spcPts val="0"/>
                        </a:spcBef>
                        <a:spcAft>
                          <a:spcPts val="0"/>
                        </a:spcAft>
                      </a:pPr>
                      <a:r>
                        <a:rPr lang="en-US" sz="2000" b="1" kern="1200" dirty="0">
                          <a:solidFill>
                            <a:schemeClr val="accent2">
                              <a:lumMod val="75000"/>
                            </a:schemeClr>
                          </a:solidFill>
                          <a:latin typeface="NYTYN M+ Verlag"/>
                          <a:ea typeface="+mj-ea"/>
                          <a:cs typeface="+mj-cs"/>
                        </a:rPr>
                        <a:t>Canadian Guideline </a:t>
                      </a:r>
                      <a:r>
                        <a:rPr lang="en-US" sz="2000" b="1" kern="1200" dirty="0">
                          <a:solidFill>
                            <a:srgbClr val="2F5597"/>
                          </a:solidFill>
                          <a:latin typeface="NYTYN M+ Verlag"/>
                          <a:ea typeface="+mj-ea"/>
                          <a:cs typeface="+mj-cs"/>
                        </a:rPr>
                        <a:t>for Use of Opioids for Chronic Non-Cancer Pain</a:t>
                      </a:r>
                      <a:br>
                        <a:rPr lang="en-US" sz="2000" b="1" kern="1200" dirty="0">
                          <a:solidFill>
                            <a:srgbClr val="2F5597"/>
                          </a:solidFill>
                          <a:latin typeface="NYTYN M+ Verlag"/>
                          <a:ea typeface="+mj-ea"/>
                          <a:cs typeface="+mj-cs"/>
                        </a:rPr>
                      </a:br>
                      <a:r>
                        <a:rPr lang="en-US" sz="2000" b="1" kern="1200" dirty="0">
                          <a:solidFill>
                            <a:srgbClr val="2F5597"/>
                          </a:solidFill>
                          <a:latin typeface="NYTYN M+ Verlag"/>
                          <a:ea typeface="+mj-ea"/>
                          <a:cs typeface="+mj-cs"/>
                        </a:rPr>
                        <a:t>2017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2000" b="1" kern="1200" dirty="0">
                          <a:solidFill>
                            <a:srgbClr val="2F5597"/>
                          </a:solidFill>
                          <a:latin typeface="NYTYN M+ Verlag"/>
                          <a:ea typeface="+mj-ea"/>
                          <a:cs typeface="+mj-cs"/>
                        </a:rPr>
                        <a:t>5 - 10% every 2 to 4 weeks</a:t>
                      </a:r>
                    </a:p>
                    <a:p>
                      <a:pPr marL="342900" marR="0" lvl="0" indent="-342900">
                        <a:lnSpc>
                          <a:spcPct val="107000"/>
                        </a:lnSpc>
                        <a:spcBef>
                          <a:spcPts val="0"/>
                        </a:spcBef>
                        <a:spcAft>
                          <a:spcPts val="0"/>
                        </a:spcAft>
                        <a:buFont typeface="Symbol" panose="05050102010706020507" pitchFamily="18" charset="2"/>
                        <a:buChar char=""/>
                      </a:pPr>
                      <a:r>
                        <a:rPr lang="en-US" sz="2000" b="1" kern="1200" dirty="0">
                          <a:solidFill>
                            <a:srgbClr val="2F5597"/>
                          </a:solidFill>
                          <a:latin typeface="NYTYN M+ Verlag"/>
                          <a:ea typeface="+mj-ea"/>
                          <a:cs typeface="+mj-cs"/>
                        </a:rPr>
                        <a:t>Frequent follow-up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3588270"/>
                  </a:ext>
                </a:extLst>
              </a:tr>
              <a:tr h="1040557">
                <a:tc>
                  <a:txBody>
                    <a:bodyPr/>
                    <a:lstStyle/>
                    <a:p>
                      <a:pPr marL="0" marR="0" algn="ctr">
                        <a:lnSpc>
                          <a:spcPct val="107000"/>
                        </a:lnSpc>
                        <a:spcBef>
                          <a:spcPts val="0"/>
                        </a:spcBef>
                        <a:spcAft>
                          <a:spcPts val="0"/>
                        </a:spcAft>
                      </a:pPr>
                      <a:r>
                        <a:rPr lang="en-US" sz="2000" b="1" kern="1200" dirty="0">
                          <a:solidFill>
                            <a:schemeClr val="accent2">
                              <a:lumMod val="75000"/>
                            </a:schemeClr>
                          </a:solidFill>
                          <a:latin typeface="NYTYN M+ Verlag"/>
                          <a:ea typeface="+mj-ea"/>
                          <a:cs typeface="+mj-cs"/>
                        </a:rPr>
                        <a:t>CDC Guideline </a:t>
                      </a:r>
                      <a:r>
                        <a:rPr lang="en-US" sz="2000" b="1" kern="1200" dirty="0">
                          <a:solidFill>
                            <a:srgbClr val="2F5597"/>
                          </a:solidFill>
                          <a:latin typeface="NYTYN M+ Verlag"/>
                          <a:ea typeface="+mj-ea"/>
                          <a:cs typeface="+mj-cs"/>
                        </a:rPr>
                        <a:t>for Prescribing </a:t>
                      </a:r>
                    </a:p>
                    <a:p>
                      <a:pPr marL="0" marR="0" algn="ctr">
                        <a:lnSpc>
                          <a:spcPct val="107000"/>
                        </a:lnSpc>
                        <a:spcBef>
                          <a:spcPts val="0"/>
                        </a:spcBef>
                        <a:spcAft>
                          <a:spcPts val="0"/>
                        </a:spcAft>
                      </a:pPr>
                      <a:r>
                        <a:rPr lang="en-US" sz="2000" b="1" kern="1200" dirty="0">
                          <a:solidFill>
                            <a:srgbClr val="2F5597"/>
                          </a:solidFill>
                          <a:latin typeface="NYTYN M+ Verlag"/>
                          <a:ea typeface="+mj-ea"/>
                          <a:cs typeface="+mj-cs"/>
                        </a:rPr>
                        <a:t>Opioids for Chronic Pain </a:t>
                      </a:r>
                      <a:br>
                        <a:rPr lang="en-US" sz="2000" b="1" kern="1200" dirty="0">
                          <a:solidFill>
                            <a:srgbClr val="2F5597"/>
                          </a:solidFill>
                          <a:latin typeface="NYTYN M+ Verlag"/>
                          <a:ea typeface="+mj-ea"/>
                          <a:cs typeface="+mj-cs"/>
                        </a:rPr>
                      </a:br>
                      <a:r>
                        <a:rPr lang="en-US" sz="2000" b="1" kern="1200" dirty="0">
                          <a:solidFill>
                            <a:srgbClr val="2F5597"/>
                          </a:solidFill>
                          <a:latin typeface="NYTYN M+ Verlag"/>
                          <a:ea typeface="+mj-ea"/>
                          <a:cs typeface="+mj-cs"/>
                        </a:rPr>
                        <a:t>2016</a:t>
                      </a:r>
                      <a:r>
                        <a:rPr lang="en-US" sz="2000" b="1" kern="1200" baseline="30000" dirty="0">
                          <a:solidFill>
                            <a:srgbClr val="2F5597"/>
                          </a:solidFill>
                          <a:latin typeface="NYTYN M+ Verlag"/>
                          <a:ea typeface="+mj-ea"/>
                          <a:cs typeface="+mj-cs"/>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2000" b="1" kern="1200" dirty="0">
                          <a:solidFill>
                            <a:srgbClr val="2F5597"/>
                          </a:solidFill>
                          <a:latin typeface="NYTYN M+ Verlag"/>
                          <a:ea typeface="+mj-ea"/>
                          <a:cs typeface="+mj-cs"/>
                        </a:rPr>
                        <a:t>10% reduction </a:t>
                      </a:r>
                      <a:r>
                        <a:rPr lang="en-US" sz="2000" b="1" kern="1200">
                          <a:solidFill>
                            <a:srgbClr val="2F5597"/>
                          </a:solidFill>
                          <a:latin typeface="NYTYN M+ Verlag"/>
                          <a:ea typeface="+mj-ea"/>
                          <a:cs typeface="+mj-cs"/>
                        </a:rPr>
                        <a:t>every month, </a:t>
                      </a:r>
                      <a:r>
                        <a:rPr lang="en-US" sz="2000" b="1" kern="1200" dirty="0">
                          <a:solidFill>
                            <a:srgbClr val="2F5597"/>
                          </a:solidFill>
                          <a:latin typeface="NYTYN M+ Verlag"/>
                          <a:ea typeface="+mj-ea"/>
                          <a:cs typeface="+mj-cs"/>
                        </a:rPr>
                        <a:t>especially if long term use</a:t>
                      </a:r>
                    </a:p>
                    <a:p>
                      <a:pPr marL="342900" marR="0" lvl="0" indent="-342900">
                        <a:lnSpc>
                          <a:spcPct val="107000"/>
                        </a:lnSpc>
                        <a:spcBef>
                          <a:spcPts val="0"/>
                        </a:spcBef>
                        <a:spcAft>
                          <a:spcPts val="0"/>
                        </a:spcAft>
                        <a:buFont typeface="Symbol" panose="05050102010706020507" pitchFamily="18" charset="2"/>
                        <a:buChar char=""/>
                      </a:pPr>
                      <a:r>
                        <a:rPr lang="en-US" sz="2000" b="1" kern="1200" dirty="0">
                          <a:solidFill>
                            <a:srgbClr val="2F5597"/>
                          </a:solidFill>
                          <a:latin typeface="NYTYN M+ Verlag"/>
                          <a:ea typeface="+mj-ea"/>
                          <a:cs typeface="+mj-cs"/>
                        </a:rPr>
                        <a:t>Pauses in taper as needed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7986118"/>
                  </a:ext>
                </a:extLst>
              </a:tr>
            </a:tbl>
          </a:graphicData>
        </a:graphic>
      </p:graphicFrame>
      <p:sp>
        <p:nvSpPr>
          <p:cNvPr id="5" name="TextBox 4">
            <a:extLst>
              <a:ext uri="{FF2B5EF4-FFF2-40B4-BE49-F238E27FC236}">
                <a16:creationId xmlns:a16="http://schemas.microsoft.com/office/drawing/2014/main" id="{07243EF8-2A93-4605-9482-28BD4050F7C6}"/>
              </a:ext>
            </a:extLst>
          </p:cNvPr>
          <p:cNvSpPr txBox="1"/>
          <p:nvPr/>
        </p:nvSpPr>
        <p:spPr>
          <a:xfrm>
            <a:off x="896991" y="1448693"/>
            <a:ext cx="10278569" cy="923330"/>
          </a:xfrm>
          <a:prstGeom prst="rect">
            <a:avLst/>
          </a:prstGeom>
          <a:noFill/>
        </p:spPr>
        <p:txBody>
          <a:bodyPr wrap="square" rtlCol="0">
            <a:spAutoFit/>
          </a:bodyPr>
          <a:lstStyle/>
          <a:p>
            <a:r>
              <a:rPr lang="en-US" sz="1800" i="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Percent reductions below are based on the </a:t>
            </a:r>
            <a:r>
              <a:rPr lang="en-US" sz="1800" b="1" i="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original dose</a:t>
            </a:r>
            <a:r>
              <a:rPr lang="en-US" sz="1800" i="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before starting the taper, NOT the previous dose </a:t>
            </a:r>
            <a:br>
              <a:rPr lang="en-US" sz="1800" i="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US" sz="1800" i="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(e.g., if the initial decrease is 15 mg, you decrease by 15 mg every time if using the same percent reduction)</a:t>
            </a:r>
            <a:endParaRPr lang="en-US"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6" name="TextBox 5">
            <a:extLst>
              <a:ext uri="{FF2B5EF4-FFF2-40B4-BE49-F238E27FC236}">
                <a16:creationId xmlns:a16="http://schemas.microsoft.com/office/drawing/2014/main" id="{CD7371D9-CC76-4E49-A1F4-B1B017861C74}"/>
              </a:ext>
            </a:extLst>
          </p:cNvPr>
          <p:cNvSpPr txBox="1"/>
          <p:nvPr/>
        </p:nvSpPr>
        <p:spPr>
          <a:xfrm>
            <a:off x="252282" y="6188155"/>
            <a:ext cx="11632857" cy="338554"/>
          </a:xfrm>
          <a:prstGeom prst="rect">
            <a:avLst/>
          </a:prstGeom>
          <a:noFill/>
        </p:spPr>
        <p:txBody>
          <a:bodyPr wrap="square" rtlCol="0">
            <a:spAutoFit/>
          </a:bodyPr>
          <a:lstStyle/>
          <a:p>
            <a:r>
              <a:rPr lang="en-US" sz="1600" b="1" dirty="0">
                <a:effectLst/>
                <a:latin typeface="Calibri" panose="020F0502020204030204" pitchFamily="34" charset="0"/>
                <a:ea typeface="Calibri" panose="020F0502020204030204" pitchFamily="34" charset="0"/>
                <a:cs typeface="Times New Roman" panose="02020603050405020304" pitchFamily="18" charset="0"/>
              </a:rPr>
              <a:t>1. </a:t>
            </a:r>
            <a:r>
              <a:rPr lang="en-US" sz="1600" dirty="0">
                <a:effectLst/>
                <a:latin typeface="Calibri" panose="020F0502020204030204" pitchFamily="34" charset="0"/>
                <a:ea typeface="Calibri" panose="020F0502020204030204" pitchFamily="34" charset="0"/>
                <a:cs typeface="Times New Roman" panose="02020603050405020304" pitchFamily="18" charset="0"/>
              </a:rPr>
              <a:t>Aligns with </a:t>
            </a:r>
            <a:r>
              <a:rPr lang="en-US" sz="1600" dirty="0"/>
              <a:t>CDC Clinical Practice Guideline for Prescribing Opioids 2022 (draft</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p>
        </p:txBody>
      </p:sp>
    </p:spTree>
    <p:extLst>
      <p:ext uri="{BB962C8B-B14F-4D97-AF65-F5344CB8AC3E}">
        <p14:creationId xmlns:p14="http://schemas.microsoft.com/office/powerpoint/2010/main" val="30657002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63EFB-939D-4503-B678-2AB09B1561CD}"/>
              </a:ext>
            </a:extLst>
          </p:cNvPr>
          <p:cNvSpPr>
            <a:spLocks noGrp="1"/>
          </p:cNvSpPr>
          <p:nvPr>
            <p:ph type="title"/>
          </p:nvPr>
        </p:nvSpPr>
        <p:spPr>
          <a:xfrm>
            <a:off x="304800" y="365125"/>
            <a:ext cx="11353800" cy="1177925"/>
          </a:xfrm>
        </p:spPr>
        <p:txBody>
          <a:bodyPr>
            <a:noAutofit/>
          </a:bodyPr>
          <a:lstStyle/>
          <a:p>
            <a:pPr algn="ctr"/>
            <a:r>
              <a:rPr lang="en-US" sz="3600" b="1" dirty="0">
                <a:solidFill>
                  <a:srgbClr val="2F5597"/>
                </a:solidFill>
                <a:latin typeface="NYTYN M+ Verlag"/>
              </a:rPr>
              <a:t>SPECIAL</a:t>
            </a:r>
            <a:r>
              <a:rPr lang="en-US" sz="3600" b="1" dirty="0">
                <a:effectLst/>
                <a:latin typeface="Calibri" panose="020F0502020204030204" pitchFamily="34" charset="0"/>
                <a:ea typeface="Calibri" panose="020F0502020204030204" pitchFamily="34" charset="0"/>
              </a:rPr>
              <a:t> </a:t>
            </a:r>
            <a:r>
              <a:rPr lang="en-US" sz="3600" b="1" dirty="0">
                <a:solidFill>
                  <a:srgbClr val="2F5597"/>
                </a:solidFill>
                <a:latin typeface="NYTYN M+ Verlag"/>
              </a:rPr>
              <a:t>CONSIDERATIONS FOR PATIENTS ON MEDICATIONS FOR OPIOID USE DISORDER (MOUD) </a:t>
            </a:r>
            <a:br>
              <a:rPr lang="en-US" sz="3600" b="1" dirty="0">
                <a:solidFill>
                  <a:srgbClr val="2F5597"/>
                </a:solidFill>
                <a:latin typeface="NYTYN M+ Verlag"/>
              </a:rPr>
            </a:br>
            <a:endParaRPr lang="en-US" sz="3600" b="1" dirty="0">
              <a:solidFill>
                <a:srgbClr val="2F5597"/>
              </a:solidFill>
              <a:latin typeface="NYTYN M+ Verlag"/>
            </a:endParaRPr>
          </a:p>
        </p:txBody>
      </p:sp>
      <p:sp>
        <p:nvSpPr>
          <p:cNvPr id="3" name="Content Placeholder 2">
            <a:extLst>
              <a:ext uri="{FF2B5EF4-FFF2-40B4-BE49-F238E27FC236}">
                <a16:creationId xmlns:a16="http://schemas.microsoft.com/office/drawing/2014/main" id="{3F383E4C-9A49-4B7E-839A-053CBB725B70}"/>
              </a:ext>
            </a:extLst>
          </p:cNvPr>
          <p:cNvSpPr>
            <a:spLocks noGrp="1"/>
          </p:cNvSpPr>
          <p:nvPr>
            <p:ph idx="1"/>
          </p:nvPr>
        </p:nvSpPr>
        <p:spPr>
          <a:xfrm>
            <a:off x="571500" y="1501775"/>
            <a:ext cx="11049000" cy="4991100"/>
          </a:xfrm>
        </p:spPr>
        <p:txBody>
          <a:bodyPr>
            <a:normAutofit/>
          </a:bodyPr>
          <a:lstStyle/>
          <a:p>
            <a:endParaRPr lang="en-US" b="1" dirty="0">
              <a:solidFill>
                <a:srgbClr val="2F5597"/>
              </a:solidFill>
            </a:endParaRPr>
          </a:p>
          <a:p>
            <a:r>
              <a:rPr lang="en-US" sz="3800" b="1" dirty="0">
                <a:solidFill>
                  <a:srgbClr val="C55A11"/>
                </a:solidFill>
              </a:rPr>
              <a:t>Just like any other patient</a:t>
            </a:r>
            <a:r>
              <a:rPr lang="en-US" sz="3800" dirty="0">
                <a:solidFill>
                  <a:srgbClr val="2F5597"/>
                </a:solidFill>
              </a:rPr>
              <a:t>, patients with opioid use disorder (OUD) need treatment for surgical pain</a:t>
            </a:r>
          </a:p>
          <a:p>
            <a:endParaRPr lang="en-US" sz="3800" dirty="0">
              <a:solidFill>
                <a:srgbClr val="2F5597"/>
              </a:solidFill>
            </a:endParaRPr>
          </a:p>
          <a:p>
            <a:r>
              <a:rPr lang="en-US" sz="3800" b="1" dirty="0">
                <a:solidFill>
                  <a:srgbClr val="C55A11"/>
                </a:solidFill>
              </a:rPr>
              <a:t>Offer support, not stigma</a:t>
            </a:r>
            <a:endParaRPr lang="en-US" sz="3800" b="1" dirty="0">
              <a:solidFill>
                <a:srgbClr val="2F5597"/>
              </a:solidFill>
            </a:endParaRPr>
          </a:p>
          <a:p>
            <a:endParaRPr lang="en-US" sz="3800" b="1" dirty="0">
              <a:solidFill>
                <a:srgbClr val="2F5597"/>
              </a:solidFill>
            </a:endParaRPr>
          </a:p>
          <a:p>
            <a:r>
              <a:rPr lang="en-US" sz="3800" b="1" dirty="0">
                <a:solidFill>
                  <a:srgbClr val="C55A11"/>
                </a:solidFill>
              </a:rPr>
              <a:t>Coordinate care </a:t>
            </a:r>
            <a:r>
              <a:rPr lang="en-US" sz="3800" b="1" dirty="0">
                <a:solidFill>
                  <a:srgbClr val="2F5597"/>
                </a:solidFill>
              </a:rPr>
              <a:t>pre-op and post-op</a:t>
            </a:r>
          </a:p>
          <a:p>
            <a:endParaRPr lang="en-US" b="1" i="0" u="none" strike="noStrike" baseline="0" dirty="0">
              <a:solidFill>
                <a:schemeClr val="accent2">
                  <a:lumMod val="75000"/>
                </a:schemeClr>
              </a:solidFill>
              <a:latin typeface="NYTYN M+ Verlag"/>
            </a:endParaRPr>
          </a:p>
        </p:txBody>
      </p:sp>
    </p:spTree>
    <p:extLst>
      <p:ext uri="{BB962C8B-B14F-4D97-AF65-F5344CB8AC3E}">
        <p14:creationId xmlns:p14="http://schemas.microsoft.com/office/powerpoint/2010/main" val="19359887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63EFB-939D-4503-B678-2AB09B1561CD}"/>
              </a:ext>
            </a:extLst>
          </p:cNvPr>
          <p:cNvSpPr>
            <a:spLocks noGrp="1"/>
          </p:cNvSpPr>
          <p:nvPr>
            <p:ph type="title"/>
          </p:nvPr>
        </p:nvSpPr>
        <p:spPr>
          <a:xfrm>
            <a:off x="304800" y="365125"/>
            <a:ext cx="11353800" cy="1177925"/>
          </a:xfrm>
        </p:spPr>
        <p:txBody>
          <a:bodyPr>
            <a:noAutofit/>
          </a:bodyPr>
          <a:lstStyle/>
          <a:p>
            <a:pPr algn="ctr"/>
            <a:r>
              <a:rPr lang="en-US" sz="3200" b="1" dirty="0">
                <a:solidFill>
                  <a:srgbClr val="2F5597"/>
                </a:solidFill>
                <a:latin typeface="NYTYN M+ Verlag"/>
              </a:rPr>
              <a:t>SPECIAL</a:t>
            </a:r>
            <a:r>
              <a:rPr lang="en-US" sz="3200" b="1" dirty="0">
                <a:effectLst/>
                <a:latin typeface="Calibri" panose="020F0502020204030204" pitchFamily="34" charset="0"/>
                <a:ea typeface="Calibri" panose="020F0502020204030204" pitchFamily="34" charset="0"/>
              </a:rPr>
              <a:t> </a:t>
            </a:r>
            <a:r>
              <a:rPr lang="en-US" sz="3200" b="1" dirty="0">
                <a:solidFill>
                  <a:srgbClr val="2F5597"/>
                </a:solidFill>
                <a:latin typeface="NYTYN M+ Verlag"/>
              </a:rPr>
              <a:t>CONSIDERATIONS FOR PATIENTS ON OPIOID AGONISTS FOR OPIOID USE DISORDER </a:t>
            </a:r>
            <a:br>
              <a:rPr lang="en-US" sz="3200" b="1" dirty="0">
                <a:solidFill>
                  <a:srgbClr val="2F5597"/>
                </a:solidFill>
                <a:latin typeface="NYTYN M+ Verlag"/>
              </a:rPr>
            </a:br>
            <a:endParaRPr lang="en-US" sz="3200" b="1" dirty="0">
              <a:solidFill>
                <a:srgbClr val="2F5597"/>
              </a:solidFill>
              <a:latin typeface="NYTYN M+ Verlag"/>
            </a:endParaRPr>
          </a:p>
        </p:txBody>
      </p:sp>
      <p:sp>
        <p:nvSpPr>
          <p:cNvPr id="3" name="Content Placeholder 2">
            <a:extLst>
              <a:ext uri="{FF2B5EF4-FFF2-40B4-BE49-F238E27FC236}">
                <a16:creationId xmlns:a16="http://schemas.microsoft.com/office/drawing/2014/main" id="{3F383E4C-9A49-4B7E-839A-053CBB725B70}"/>
              </a:ext>
            </a:extLst>
          </p:cNvPr>
          <p:cNvSpPr>
            <a:spLocks noGrp="1"/>
          </p:cNvSpPr>
          <p:nvPr>
            <p:ph idx="1"/>
          </p:nvPr>
        </p:nvSpPr>
        <p:spPr>
          <a:xfrm>
            <a:off x="571500" y="1501775"/>
            <a:ext cx="11087100" cy="4991100"/>
          </a:xfrm>
        </p:spPr>
        <p:txBody>
          <a:bodyPr>
            <a:normAutofit fontScale="40000" lnSpcReduction="20000"/>
          </a:bodyPr>
          <a:lstStyle/>
          <a:p>
            <a:r>
              <a:rPr lang="en-US" sz="7500" dirty="0">
                <a:solidFill>
                  <a:srgbClr val="2F5597"/>
                </a:solidFill>
              </a:rPr>
              <a:t>More recent guidance and expert opinion recommend </a:t>
            </a:r>
            <a:r>
              <a:rPr lang="en-US" sz="7500" b="1" dirty="0">
                <a:solidFill>
                  <a:srgbClr val="C55A11"/>
                </a:solidFill>
              </a:rPr>
              <a:t>continuation</a:t>
            </a:r>
            <a:r>
              <a:rPr lang="en-US" sz="7500" dirty="0">
                <a:solidFill>
                  <a:srgbClr val="C55A11"/>
                </a:solidFill>
              </a:rPr>
              <a:t> </a:t>
            </a:r>
            <a:r>
              <a:rPr lang="en-US" sz="7500" b="1" dirty="0">
                <a:solidFill>
                  <a:srgbClr val="C55A11"/>
                </a:solidFill>
              </a:rPr>
              <a:t>of both methadone </a:t>
            </a:r>
            <a:r>
              <a:rPr lang="en-US" sz="7500" dirty="0">
                <a:solidFill>
                  <a:srgbClr val="2F5597"/>
                </a:solidFill>
              </a:rPr>
              <a:t>(full opioid agonist) </a:t>
            </a:r>
            <a:r>
              <a:rPr lang="en-US" sz="7500" b="1" dirty="0">
                <a:solidFill>
                  <a:srgbClr val="C55A11"/>
                </a:solidFill>
              </a:rPr>
              <a:t>and buprenorphine</a:t>
            </a:r>
            <a:r>
              <a:rPr lang="en-US" sz="7500" dirty="0">
                <a:solidFill>
                  <a:srgbClr val="2F5597"/>
                </a:solidFill>
              </a:rPr>
              <a:t> (partial opioid agonist) </a:t>
            </a:r>
            <a:r>
              <a:rPr lang="en-US" sz="7500" b="1" dirty="0">
                <a:solidFill>
                  <a:srgbClr val="C55A11"/>
                </a:solidFill>
              </a:rPr>
              <a:t>throughout the perioperative period</a:t>
            </a:r>
          </a:p>
          <a:p>
            <a:pPr lvl="1"/>
            <a:r>
              <a:rPr lang="en-US" sz="6500" dirty="0">
                <a:solidFill>
                  <a:srgbClr val="2F5597"/>
                </a:solidFill>
              </a:rPr>
              <a:t>Change from past practice to discontinue buprenorphine to free up mu-opioid receptors for full opioid agonist</a:t>
            </a:r>
          </a:p>
          <a:p>
            <a:pPr lvl="1"/>
            <a:r>
              <a:rPr lang="en-US" sz="6500" b="1" dirty="0">
                <a:solidFill>
                  <a:srgbClr val="C55A11"/>
                </a:solidFill>
              </a:rPr>
              <a:t>Adequate analgesia</a:t>
            </a:r>
            <a:r>
              <a:rPr lang="en-US" sz="6500" dirty="0">
                <a:solidFill>
                  <a:srgbClr val="C55A11"/>
                </a:solidFill>
              </a:rPr>
              <a:t> </a:t>
            </a:r>
          </a:p>
          <a:p>
            <a:pPr lvl="1"/>
            <a:r>
              <a:rPr lang="en-US" sz="6500" b="1" dirty="0">
                <a:solidFill>
                  <a:srgbClr val="C55A11"/>
                </a:solidFill>
              </a:rPr>
              <a:t>Less chance for relapse and harm</a:t>
            </a:r>
          </a:p>
          <a:p>
            <a:endParaRPr lang="en-US" b="1" dirty="0">
              <a:solidFill>
                <a:srgbClr val="2F5597"/>
              </a:solidFill>
            </a:endParaRPr>
          </a:p>
          <a:p>
            <a:r>
              <a:rPr lang="en-US" sz="7500" dirty="0">
                <a:solidFill>
                  <a:srgbClr val="2F5597"/>
                </a:solidFill>
              </a:rPr>
              <a:t>May require higher doses of additional opioids than an opioid naïve patient to achieve same analgesic effects</a:t>
            </a:r>
          </a:p>
          <a:p>
            <a:pPr lvl="1"/>
            <a:r>
              <a:rPr lang="en-US" sz="6500" dirty="0">
                <a:solidFill>
                  <a:srgbClr val="2F5597"/>
                </a:solidFill>
              </a:rPr>
              <a:t>Can use higher potency full agonists</a:t>
            </a:r>
          </a:p>
          <a:p>
            <a:pPr lvl="1"/>
            <a:endParaRPr lang="en-US" sz="3100" dirty="0">
              <a:solidFill>
                <a:srgbClr val="2F5597"/>
              </a:solidFill>
            </a:endParaRPr>
          </a:p>
          <a:p>
            <a:endParaRPr lang="en-US" sz="3500" dirty="0">
              <a:solidFill>
                <a:srgbClr val="2F5597"/>
              </a:solidFill>
            </a:endParaRPr>
          </a:p>
          <a:p>
            <a:r>
              <a:rPr lang="en-US" sz="7500" dirty="0">
                <a:solidFill>
                  <a:srgbClr val="2F5597"/>
                </a:solidFill>
              </a:rPr>
              <a:t>Coordinate care pre-op and post-op</a:t>
            </a:r>
          </a:p>
          <a:p>
            <a:pPr lvl="1"/>
            <a:endParaRPr lang="en-US" b="1" dirty="0">
              <a:solidFill>
                <a:schemeClr val="accent2">
                  <a:lumMod val="75000"/>
                </a:schemeClr>
              </a:solidFill>
            </a:endParaRPr>
          </a:p>
          <a:p>
            <a:pPr lvl="1"/>
            <a:r>
              <a:rPr lang="en-US" b="1" dirty="0">
                <a:solidFill>
                  <a:schemeClr val="accent2">
                    <a:lumMod val="75000"/>
                  </a:schemeClr>
                </a:solidFill>
              </a:rPr>
              <a:t> </a:t>
            </a:r>
            <a:endParaRPr lang="en-US" b="1" i="0" u="none" strike="noStrike" baseline="0" dirty="0">
              <a:solidFill>
                <a:schemeClr val="accent2">
                  <a:lumMod val="75000"/>
                </a:schemeClr>
              </a:solidFill>
              <a:latin typeface="NYTYN M+ Verlag"/>
            </a:endParaRPr>
          </a:p>
        </p:txBody>
      </p:sp>
      <p:sp>
        <p:nvSpPr>
          <p:cNvPr id="4" name="TextBox 3">
            <a:extLst>
              <a:ext uri="{FF2B5EF4-FFF2-40B4-BE49-F238E27FC236}">
                <a16:creationId xmlns:a16="http://schemas.microsoft.com/office/drawing/2014/main" id="{054CFA4F-F5CB-4AC3-8678-D4A6676E54AA}"/>
              </a:ext>
            </a:extLst>
          </p:cNvPr>
          <p:cNvSpPr txBox="1"/>
          <p:nvPr/>
        </p:nvSpPr>
        <p:spPr>
          <a:xfrm>
            <a:off x="609600" y="6300848"/>
            <a:ext cx="11010900" cy="307777"/>
          </a:xfrm>
          <a:prstGeom prst="rect">
            <a:avLst/>
          </a:prstGeom>
          <a:noFill/>
        </p:spPr>
        <p:txBody>
          <a:bodyPr wrap="square" rtlCol="0">
            <a:spAutoFit/>
          </a:bodyPr>
          <a:lstStyle/>
          <a:p>
            <a:r>
              <a:rPr lang="en-US" sz="1400" dirty="0" err="1"/>
              <a:t>Acampora</a:t>
            </a:r>
            <a:r>
              <a:rPr lang="en-US" sz="1400" dirty="0"/>
              <a:t> et al. </a:t>
            </a:r>
            <a:r>
              <a:rPr lang="en-US" sz="1400" i="1" dirty="0"/>
              <a:t>J Clin Psychiatry</a:t>
            </a:r>
            <a:r>
              <a:rPr lang="en-US" sz="1400" dirty="0"/>
              <a:t> 2020   </a:t>
            </a:r>
            <a:r>
              <a:rPr lang="en-US" sz="1400" dirty="0" err="1"/>
              <a:t>Buresh</a:t>
            </a:r>
            <a:r>
              <a:rPr lang="en-US" sz="1400" dirty="0"/>
              <a:t> et al. </a:t>
            </a:r>
            <a:r>
              <a:rPr lang="en-US" sz="1400" i="1" dirty="0"/>
              <a:t>J Gen Intern Med </a:t>
            </a:r>
            <a:r>
              <a:rPr lang="en-US" sz="1400" dirty="0"/>
              <a:t>2020   Lembke et al. </a:t>
            </a:r>
            <a:r>
              <a:rPr lang="en-US" sz="1400" i="1" dirty="0"/>
              <a:t>Pain Med </a:t>
            </a:r>
            <a:r>
              <a:rPr lang="en-US" sz="1400" dirty="0"/>
              <a:t>2019   Warner et al. </a:t>
            </a:r>
            <a:r>
              <a:rPr lang="en-US" sz="1400" i="1" dirty="0"/>
              <a:t>Mayo Clinic Proc </a:t>
            </a:r>
            <a:r>
              <a:rPr lang="en-US" sz="1400" dirty="0"/>
              <a:t>2020  </a:t>
            </a:r>
          </a:p>
        </p:txBody>
      </p:sp>
    </p:spTree>
    <p:extLst>
      <p:ext uri="{BB962C8B-B14F-4D97-AF65-F5344CB8AC3E}">
        <p14:creationId xmlns:p14="http://schemas.microsoft.com/office/powerpoint/2010/main" val="22913952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63EFB-939D-4503-B678-2AB09B1561CD}"/>
              </a:ext>
            </a:extLst>
          </p:cNvPr>
          <p:cNvSpPr>
            <a:spLocks noGrp="1"/>
          </p:cNvSpPr>
          <p:nvPr>
            <p:ph type="title"/>
          </p:nvPr>
        </p:nvSpPr>
        <p:spPr>
          <a:xfrm>
            <a:off x="304800" y="669925"/>
            <a:ext cx="11353800" cy="1177925"/>
          </a:xfrm>
        </p:spPr>
        <p:txBody>
          <a:bodyPr>
            <a:noAutofit/>
          </a:bodyPr>
          <a:lstStyle/>
          <a:p>
            <a:pPr algn="ctr"/>
            <a:r>
              <a:rPr lang="en-US" sz="3200" b="1" dirty="0">
                <a:solidFill>
                  <a:srgbClr val="2F5597"/>
                </a:solidFill>
                <a:latin typeface="NYTYN M+ Verlag"/>
              </a:rPr>
              <a:t>SPECIAL</a:t>
            </a:r>
            <a:r>
              <a:rPr lang="en-US" sz="3200" b="1" dirty="0">
                <a:effectLst/>
                <a:latin typeface="NYTYN M+ Verlag"/>
                <a:ea typeface="Calibri" panose="020F0502020204030204" pitchFamily="34" charset="0"/>
              </a:rPr>
              <a:t> </a:t>
            </a:r>
            <a:r>
              <a:rPr lang="en-US" sz="3200" b="1" dirty="0">
                <a:solidFill>
                  <a:srgbClr val="2F5597"/>
                </a:solidFill>
                <a:latin typeface="NYTYN M+ Verlag"/>
              </a:rPr>
              <a:t>CONSIDERATIONS FOR PATIENTS ON THE OPIOID ANTAGONIST NALTREXONE FOR OPIOID USE DISORDER </a:t>
            </a:r>
            <a:br>
              <a:rPr lang="en-US" sz="2600" b="1" dirty="0">
                <a:solidFill>
                  <a:srgbClr val="2F5597"/>
                </a:solidFill>
                <a:latin typeface="NYTYN M+ Verlag"/>
              </a:rPr>
            </a:br>
            <a:br>
              <a:rPr lang="en-US" sz="2600" b="1" dirty="0">
                <a:solidFill>
                  <a:srgbClr val="2F5597"/>
                </a:solidFill>
                <a:latin typeface="NYTYN M+ Verlag"/>
              </a:rPr>
            </a:br>
            <a:endParaRPr lang="en-US" sz="2600" b="1" dirty="0">
              <a:solidFill>
                <a:srgbClr val="2F5597"/>
              </a:solidFill>
              <a:latin typeface="NYTYN M+ Verlag"/>
            </a:endParaRPr>
          </a:p>
        </p:txBody>
      </p:sp>
      <p:sp>
        <p:nvSpPr>
          <p:cNvPr id="3" name="Content Placeholder 2">
            <a:extLst>
              <a:ext uri="{FF2B5EF4-FFF2-40B4-BE49-F238E27FC236}">
                <a16:creationId xmlns:a16="http://schemas.microsoft.com/office/drawing/2014/main" id="{3F383E4C-9A49-4B7E-839A-053CBB725B70}"/>
              </a:ext>
            </a:extLst>
          </p:cNvPr>
          <p:cNvSpPr>
            <a:spLocks noGrp="1"/>
          </p:cNvSpPr>
          <p:nvPr>
            <p:ph idx="1"/>
          </p:nvPr>
        </p:nvSpPr>
        <p:spPr>
          <a:xfrm>
            <a:off x="571500" y="1844675"/>
            <a:ext cx="11087100" cy="4346575"/>
          </a:xfrm>
        </p:spPr>
        <p:txBody>
          <a:bodyPr>
            <a:normAutofit fontScale="32500" lnSpcReduction="20000"/>
          </a:bodyPr>
          <a:lstStyle/>
          <a:p>
            <a:r>
              <a:rPr lang="en-US" sz="9200" dirty="0">
                <a:solidFill>
                  <a:srgbClr val="2F5597"/>
                </a:solidFill>
              </a:rPr>
              <a:t>Require close monitoring beginning with discontinuation until restarting therapy 7 – 10 days after last opioid dose</a:t>
            </a:r>
          </a:p>
          <a:p>
            <a:pPr marL="0" indent="0">
              <a:buNone/>
            </a:pPr>
            <a:r>
              <a:rPr lang="en-US" sz="9200" dirty="0">
                <a:solidFill>
                  <a:srgbClr val="2F5597"/>
                </a:solidFill>
              </a:rPr>
              <a:t> </a:t>
            </a:r>
            <a:endParaRPr lang="en-US" sz="9200" b="1" dirty="0">
              <a:solidFill>
                <a:srgbClr val="2F5597"/>
              </a:solidFill>
            </a:endParaRPr>
          </a:p>
          <a:p>
            <a:r>
              <a:rPr lang="en-US" sz="9200" dirty="0">
                <a:solidFill>
                  <a:srgbClr val="2F5597"/>
                </a:solidFill>
              </a:rPr>
              <a:t>Patients on paused therapy for surgery </a:t>
            </a:r>
            <a:r>
              <a:rPr lang="en-US" sz="9200" b="1" dirty="0">
                <a:solidFill>
                  <a:srgbClr val="C55A11"/>
                </a:solidFill>
              </a:rPr>
              <a:t>may experience increased sensitivity to opioids</a:t>
            </a:r>
            <a:endParaRPr lang="en-US" sz="9200" dirty="0">
              <a:solidFill>
                <a:srgbClr val="2F5597"/>
              </a:solidFill>
            </a:endParaRPr>
          </a:p>
          <a:p>
            <a:endParaRPr lang="en-US" sz="7400" dirty="0">
              <a:solidFill>
                <a:srgbClr val="2F5597"/>
              </a:solidFill>
            </a:endParaRPr>
          </a:p>
          <a:p>
            <a:r>
              <a:rPr lang="en-US" sz="9200" dirty="0">
                <a:solidFill>
                  <a:srgbClr val="2F5597"/>
                </a:solidFill>
              </a:rPr>
              <a:t>Coordinate care pre-op and post-op</a:t>
            </a:r>
          </a:p>
          <a:p>
            <a:endParaRPr lang="en-US" sz="9200" dirty="0">
              <a:solidFill>
                <a:srgbClr val="2F5597"/>
              </a:solidFill>
            </a:endParaRPr>
          </a:p>
          <a:p>
            <a:r>
              <a:rPr lang="en-US" sz="9200" dirty="0">
                <a:solidFill>
                  <a:srgbClr val="2F5597"/>
                </a:solidFill>
              </a:rPr>
              <a:t>Also used to treat alcohol  use disorder (AUD)</a:t>
            </a:r>
          </a:p>
          <a:p>
            <a:pPr lvl="1"/>
            <a:endParaRPr lang="en-US" b="1" dirty="0">
              <a:solidFill>
                <a:schemeClr val="accent2">
                  <a:lumMod val="75000"/>
                </a:schemeClr>
              </a:solidFill>
            </a:endParaRPr>
          </a:p>
          <a:p>
            <a:pPr lvl="1"/>
            <a:r>
              <a:rPr lang="en-US" b="1" dirty="0">
                <a:solidFill>
                  <a:schemeClr val="accent2">
                    <a:lumMod val="75000"/>
                  </a:schemeClr>
                </a:solidFill>
              </a:rPr>
              <a:t> </a:t>
            </a:r>
            <a:endParaRPr lang="en-US" b="1" i="0" u="none" strike="noStrike" baseline="0" dirty="0">
              <a:solidFill>
                <a:schemeClr val="accent2">
                  <a:lumMod val="75000"/>
                </a:schemeClr>
              </a:solidFill>
              <a:latin typeface="NYTYN M+ Verlag"/>
            </a:endParaRPr>
          </a:p>
        </p:txBody>
      </p:sp>
      <p:sp>
        <p:nvSpPr>
          <p:cNvPr id="4" name="TextBox 3">
            <a:extLst>
              <a:ext uri="{FF2B5EF4-FFF2-40B4-BE49-F238E27FC236}">
                <a16:creationId xmlns:a16="http://schemas.microsoft.com/office/drawing/2014/main" id="{054CFA4F-F5CB-4AC3-8678-D4A6676E54AA}"/>
              </a:ext>
            </a:extLst>
          </p:cNvPr>
          <p:cNvSpPr txBox="1"/>
          <p:nvPr/>
        </p:nvSpPr>
        <p:spPr>
          <a:xfrm>
            <a:off x="647700" y="6042025"/>
            <a:ext cx="11010900" cy="738664"/>
          </a:xfrm>
          <a:prstGeom prst="rect">
            <a:avLst/>
          </a:prstGeom>
          <a:noFill/>
        </p:spPr>
        <p:txBody>
          <a:bodyPr wrap="square" rtlCol="0">
            <a:spAutoFit/>
          </a:bodyPr>
          <a:lstStyle/>
          <a:p>
            <a:r>
              <a:rPr lang="en-US" sz="1400" dirty="0"/>
              <a:t>Harrison et al. </a:t>
            </a:r>
            <a:r>
              <a:rPr lang="en-US" sz="1400" i="1" dirty="0" err="1"/>
              <a:t>Anesthesiol</a:t>
            </a:r>
            <a:r>
              <a:rPr lang="en-US" sz="1400" i="1" dirty="0"/>
              <a:t> Clin </a:t>
            </a:r>
            <a:r>
              <a:rPr lang="en-US" sz="1400" dirty="0"/>
              <a:t>2018</a:t>
            </a:r>
            <a:br>
              <a:rPr lang="en-US" sz="1400" dirty="0"/>
            </a:br>
            <a:r>
              <a:rPr lang="en-US" sz="1400" dirty="0"/>
              <a:t>Hsu et al. </a:t>
            </a:r>
            <a:r>
              <a:rPr lang="en-US" sz="1400" i="1" dirty="0"/>
              <a:t>J </a:t>
            </a:r>
            <a:r>
              <a:rPr lang="en-US" sz="1400" i="1" dirty="0" err="1"/>
              <a:t>Orthop</a:t>
            </a:r>
            <a:r>
              <a:rPr lang="en-US" sz="1400" i="1" dirty="0"/>
              <a:t> Trauma </a:t>
            </a:r>
            <a:r>
              <a:rPr lang="en-US" sz="1400" dirty="0"/>
              <a:t>2019</a:t>
            </a:r>
          </a:p>
          <a:p>
            <a:r>
              <a:rPr lang="en-US" sz="1400" dirty="0" err="1"/>
              <a:t>Sigmon</a:t>
            </a:r>
            <a:r>
              <a:rPr lang="en-US" sz="1400" dirty="0"/>
              <a:t> et al. </a:t>
            </a:r>
            <a:r>
              <a:rPr lang="en-US" sz="1400" i="1" dirty="0"/>
              <a:t>Am J Drug Alcohol Abuse </a:t>
            </a:r>
            <a:r>
              <a:rPr lang="en-US" sz="1400" dirty="0"/>
              <a:t>2012</a:t>
            </a:r>
          </a:p>
        </p:txBody>
      </p:sp>
    </p:spTree>
    <p:extLst>
      <p:ext uri="{BB962C8B-B14F-4D97-AF65-F5344CB8AC3E}">
        <p14:creationId xmlns:p14="http://schemas.microsoft.com/office/powerpoint/2010/main" val="29143788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7">
            <a:extLst>
              <a:ext uri="{FF2B5EF4-FFF2-40B4-BE49-F238E27FC236}">
                <a16:creationId xmlns:a16="http://schemas.microsoft.com/office/drawing/2014/main" id="{5BDB4FE7-1099-44D5-B678-8092753F6AB7}"/>
              </a:ext>
            </a:extLst>
          </p:cNvPr>
          <p:cNvSpPr txBox="1"/>
          <p:nvPr/>
        </p:nvSpPr>
        <p:spPr>
          <a:xfrm>
            <a:off x="552450" y="867563"/>
            <a:ext cx="11220450" cy="5266537"/>
          </a:xfrm>
          <a:prstGeom prst="rect">
            <a:avLst/>
          </a:prstGeom>
          <a:solidFill>
            <a:schemeClr val="accent1">
              <a:lumMod val="20000"/>
              <a:lumOff val="8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400"/>
              </a:spcAft>
            </a:pPr>
            <a:r>
              <a:rPr lang="en-US" sz="2400" b="1" dirty="0">
                <a:solidFill>
                  <a:srgbClr val="D57926"/>
                </a:solidFill>
                <a:latin typeface="NYTYN M+ Verlag"/>
                <a:ea typeface="+mj-ea"/>
                <a:cs typeface="+mj-cs"/>
              </a:rPr>
              <a:t>Perioperative Buprenorphine (immediate release)</a:t>
            </a:r>
            <a:r>
              <a:rPr lang="en-US" sz="2400" dirty="0">
                <a:solidFill>
                  <a:srgbClr val="D57926"/>
                </a:solidFill>
                <a:latin typeface="NYTYN M+ Verlag"/>
                <a:ea typeface="+mj-ea"/>
                <a:cs typeface="+mj-cs"/>
              </a:rPr>
              <a:t>:</a:t>
            </a:r>
            <a:br>
              <a:rPr lang="en-US" sz="2400" dirty="0">
                <a:solidFill>
                  <a:srgbClr val="D57926"/>
                </a:solidFill>
                <a:latin typeface="NYTYN M+ Verlag"/>
                <a:ea typeface="+mj-ea"/>
                <a:cs typeface="+mj-cs"/>
              </a:rPr>
            </a:br>
            <a:r>
              <a:rPr lang="en-US" sz="2400" dirty="0">
                <a:solidFill>
                  <a:srgbClr val="2F5597"/>
                </a:solidFill>
                <a:effectLst/>
                <a:latin typeface="Calibri" panose="020F0502020204030204" pitchFamily="34" charset="0"/>
                <a:ea typeface="Calibri" panose="020F0502020204030204" pitchFamily="34" charset="0"/>
              </a:rPr>
              <a:t>Pre-op: confirm outpatient dose, coordinate approach with prescribing provider and anesthesiologist (hospitals can vary in preferred approach), and discuss with patients their drug and non-drug pain management preferences. </a:t>
            </a:r>
            <a:r>
              <a:rPr lang="en-US" sz="2400" u="sng" dirty="0">
                <a:solidFill>
                  <a:srgbClr val="2F5597"/>
                </a:solidFill>
                <a:effectLst/>
                <a:latin typeface="Calibri" panose="020F0502020204030204" pitchFamily="34" charset="0"/>
                <a:ea typeface="Calibri" panose="020F0502020204030204" pitchFamily="34" charset="0"/>
              </a:rPr>
              <a:t>Dosing considerations</a:t>
            </a:r>
            <a:r>
              <a:rPr lang="en-US" sz="2400" dirty="0">
                <a:solidFill>
                  <a:srgbClr val="2F5597"/>
                </a:solidFill>
                <a:effectLst/>
                <a:latin typeface="Calibri" panose="020F0502020204030204" pitchFamily="34" charset="0"/>
                <a:ea typeface="Calibri" panose="020F0502020204030204" pitchFamily="34" charset="0"/>
              </a:rPr>
              <a:t> gathered from approaches used at multiple institutions include:</a:t>
            </a:r>
          </a:p>
          <a:p>
            <a:pPr marL="0" marR="0">
              <a:spcBef>
                <a:spcPts val="0"/>
              </a:spcBef>
              <a:spcAft>
                <a:spcPts val="0"/>
              </a:spcAft>
            </a:pPr>
            <a:r>
              <a:rPr lang="en-US" sz="2400" b="1" dirty="0">
                <a:solidFill>
                  <a:srgbClr val="2F5597"/>
                </a:solidFill>
                <a:effectLst/>
                <a:latin typeface="Calibri" panose="020F0502020204030204" pitchFamily="34" charset="0"/>
                <a:ea typeface="+mj-ea"/>
                <a:cs typeface="+mj-cs"/>
              </a:rPr>
              <a:t>A</a:t>
            </a:r>
            <a:r>
              <a:rPr lang="en-US" sz="2400" b="1" dirty="0">
                <a:solidFill>
                  <a:srgbClr val="2F5597"/>
                </a:solidFill>
                <a:latin typeface="Calibri" panose="020F0502020204030204" pitchFamily="34" charset="0"/>
                <a:ea typeface="+mj-ea"/>
                <a:cs typeface="+mj-cs"/>
              </a:rPr>
              <a:t>nticipated Mild Pain: </a:t>
            </a:r>
            <a:r>
              <a:rPr lang="en-US" sz="2400" dirty="0">
                <a:solidFill>
                  <a:srgbClr val="2F5597"/>
                </a:solidFill>
                <a:effectLst/>
                <a:latin typeface="Calibri" panose="020F0502020204030204" pitchFamily="34" charset="0"/>
                <a:ea typeface="Calibri" panose="020F0502020204030204" pitchFamily="34" charset="0"/>
              </a:rPr>
              <a:t>Continue home daily dose pre-op, including morning of planned surgery. Utilize routine mild post-op pain care. For additional pain control, consider splitting home dose and give every 8 hours.</a:t>
            </a:r>
          </a:p>
          <a:p>
            <a:pPr marL="0" marR="0">
              <a:spcBef>
                <a:spcPts val="0"/>
              </a:spcBef>
              <a:spcAft>
                <a:spcPts val="0"/>
              </a:spcAft>
            </a:pPr>
            <a:endParaRPr lang="en-US" sz="800" dirty="0">
              <a:solidFill>
                <a:srgbClr val="2F5597"/>
              </a:solidFill>
              <a:latin typeface="Calibri" panose="020F0502020204030204" pitchFamily="34" charset="0"/>
              <a:ea typeface="+mj-ea"/>
              <a:cs typeface="+mj-cs"/>
            </a:endParaRPr>
          </a:p>
          <a:p>
            <a:pPr marL="0" marR="0">
              <a:spcBef>
                <a:spcPts val="0"/>
              </a:spcBef>
              <a:spcAft>
                <a:spcPts val="0"/>
              </a:spcAft>
            </a:pPr>
            <a:r>
              <a:rPr lang="en-US" sz="2400" b="1" dirty="0">
                <a:solidFill>
                  <a:srgbClr val="2F5597"/>
                </a:solidFill>
                <a:effectLst/>
                <a:latin typeface="Calibri" panose="020F0502020204030204" pitchFamily="34" charset="0"/>
                <a:ea typeface="+mj-ea"/>
                <a:cs typeface="+mj-cs"/>
              </a:rPr>
              <a:t>Antici</a:t>
            </a:r>
            <a:r>
              <a:rPr lang="en-US" sz="2400" b="1" dirty="0">
                <a:solidFill>
                  <a:srgbClr val="2F5597"/>
                </a:solidFill>
                <a:latin typeface="Calibri" panose="020F0502020204030204" pitchFamily="34" charset="0"/>
                <a:ea typeface="+mj-ea"/>
                <a:cs typeface="+mj-cs"/>
              </a:rPr>
              <a:t>pated Moderate to Severe Pain + addition of full opioid agonist:</a:t>
            </a:r>
            <a:r>
              <a:rPr lang="en-US" sz="2400" dirty="0">
                <a:solidFill>
                  <a:srgbClr val="2F5597"/>
                </a:solidFill>
                <a:effectLst/>
                <a:latin typeface="Calibri" panose="020F0502020204030204" pitchFamily="34" charset="0"/>
                <a:ea typeface="Calibri" panose="020F0502020204030204" pitchFamily="34" charset="0"/>
              </a:rPr>
              <a:t> Continue home daily dose pre-op, including morning of planned surgery </a:t>
            </a:r>
            <a:r>
              <a:rPr lang="en-US" sz="2400" b="1" dirty="0">
                <a:solidFill>
                  <a:srgbClr val="2F5597"/>
                </a:solidFill>
                <a:effectLst/>
                <a:latin typeface="Calibri" panose="020F0502020204030204" pitchFamily="34" charset="0"/>
                <a:ea typeface="Calibri" panose="020F0502020204030204" pitchFamily="34" charset="0"/>
              </a:rPr>
              <a:t>OR</a:t>
            </a:r>
            <a:r>
              <a:rPr lang="en-US" sz="2400" dirty="0">
                <a:solidFill>
                  <a:srgbClr val="2F5597"/>
                </a:solidFill>
                <a:effectLst/>
                <a:latin typeface="Calibri" panose="020F0502020204030204" pitchFamily="34" charset="0"/>
                <a:ea typeface="Calibri" panose="020F0502020204030204" pitchFamily="34" charset="0"/>
              </a:rPr>
              <a:t> consider: reducing home daily dose to 16 mg (if applicable) day prior to surgery, reducing any dose &gt; 12 mg to</a:t>
            </a:r>
            <a:br>
              <a:rPr lang="en-US" sz="2400" dirty="0">
                <a:solidFill>
                  <a:srgbClr val="2F5597"/>
                </a:solidFill>
                <a:effectLst/>
                <a:latin typeface="Calibri" panose="020F0502020204030204" pitchFamily="34" charset="0"/>
                <a:ea typeface="Calibri" panose="020F0502020204030204" pitchFamily="34" charset="0"/>
              </a:rPr>
            </a:br>
            <a:r>
              <a:rPr lang="en-US" sz="2400" dirty="0">
                <a:solidFill>
                  <a:srgbClr val="2F5597"/>
                </a:solidFill>
                <a:effectLst/>
                <a:latin typeface="Calibri" panose="020F0502020204030204" pitchFamily="34" charset="0"/>
                <a:ea typeface="Calibri" panose="020F0502020204030204" pitchFamily="34" charset="0"/>
              </a:rPr>
              <a:t>8 – 12 mg day of surgery and early post-op, and dividing dose. Generally, home buprenorphine dose should be reinstituted at discharge.</a:t>
            </a:r>
          </a:p>
          <a:p>
            <a:pPr marL="0" marR="0">
              <a:spcBef>
                <a:spcPts val="0"/>
              </a:spcBef>
              <a:spcAft>
                <a:spcPts val="0"/>
              </a:spcAft>
            </a:pPr>
            <a:endParaRPr lang="en-US" sz="2400" dirty="0">
              <a:solidFill>
                <a:srgbClr val="2F5597"/>
              </a:solidFill>
              <a:effectLst/>
              <a:latin typeface="Calibri" panose="020F0502020204030204" pitchFamily="34" charset="0"/>
              <a:ea typeface="+mj-ea"/>
              <a:cs typeface="+mj-cs"/>
            </a:endParaRPr>
          </a:p>
          <a:p>
            <a:pPr marL="0" marR="0">
              <a:spcBef>
                <a:spcPts val="0"/>
              </a:spcBef>
              <a:spcAft>
                <a:spcPts val="0"/>
              </a:spcAft>
            </a:pPr>
            <a:endParaRPr lang="en-US" sz="2400" dirty="0">
              <a:solidFill>
                <a:srgbClr val="D57926"/>
              </a:solidFill>
              <a:effectLst/>
              <a:latin typeface="Calibri" panose="020F0502020204030204" pitchFamily="34" charset="0"/>
              <a:ea typeface="Calibri" panose="020F0502020204030204" pitchFamily="34" charset="0"/>
            </a:endParaRPr>
          </a:p>
        </p:txBody>
      </p:sp>
      <p:sp>
        <p:nvSpPr>
          <p:cNvPr id="7" name="Title 1">
            <a:extLst>
              <a:ext uri="{FF2B5EF4-FFF2-40B4-BE49-F238E27FC236}">
                <a16:creationId xmlns:a16="http://schemas.microsoft.com/office/drawing/2014/main" id="{46D2C641-9C76-4745-9205-5C96CB549934}"/>
              </a:ext>
            </a:extLst>
          </p:cNvPr>
          <p:cNvSpPr txBox="1">
            <a:spLocks/>
          </p:cNvSpPr>
          <p:nvPr/>
        </p:nvSpPr>
        <p:spPr>
          <a:xfrm>
            <a:off x="838200" y="166682"/>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rgbClr val="2F5597"/>
                </a:solidFill>
                <a:latin typeface="NYTYN M+ Verlag"/>
              </a:rPr>
              <a:t>PERIOPERATIVE MOUD GUIDANCE</a:t>
            </a:r>
          </a:p>
          <a:p>
            <a:pPr algn="ctr"/>
            <a:endParaRPr lang="en-US" sz="2900" b="1" dirty="0">
              <a:solidFill>
                <a:srgbClr val="2F5597"/>
              </a:solidFill>
              <a:latin typeface="NYTYN M+ Verlag"/>
            </a:endParaRPr>
          </a:p>
        </p:txBody>
      </p:sp>
      <p:sp>
        <p:nvSpPr>
          <p:cNvPr id="3" name="TextBox 2">
            <a:extLst>
              <a:ext uri="{FF2B5EF4-FFF2-40B4-BE49-F238E27FC236}">
                <a16:creationId xmlns:a16="http://schemas.microsoft.com/office/drawing/2014/main" id="{62C842B9-A8BC-4488-B7C8-09FAFAA864CE}"/>
              </a:ext>
            </a:extLst>
          </p:cNvPr>
          <p:cNvSpPr txBox="1"/>
          <p:nvPr/>
        </p:nvSpPr>
        <p:spPr>
          <a:xfrm>
            <a:off x="495300" y="6324600"/>
            <a:ext cx="10934700" cy="307777"/>
          </a:xfrm>
          <a:prstGeom prst="rect">
            <a:avLst/>
          </a:prstGeom>
          <a:noFill/>
        </p:spPr>
        <p:txBody>
          <a:bodyPr wrap="square" rtlCol="0">
            <a:spAutoFit/>
          </a:bodyPr>
          <a:lstStyle/>
          <a:p>
            <a:r>
              <a:rPr lang="en-US" sz="1400" dirty="0" err="1"/>
              <a:t>Acampora</a:t>
            </a:r>
            <a:r>
              <a:rPr lang="en-US" sz="1400" dirty="0"/>
              <a:t> et al. </a:t>
            </a:r>
            <a:r>
              <a:rPr lang="en-US" sz="1400" i="1" dirty="0"/>
              <a:t>J Clin Psychiatry </a:t>
            </a:r>
            <a:r>
              <a:rPr lang="en-US" sz="1400" dirty="0"/>
              <a:t>2020   </a:t>
            </a:r>
            <a:r>
              <a:rPr lang="en-US" sz="1400" dirty="0" err="1"/>
              <a:t>Buresh</a:t>
            </a:r>
            <a:r>
              <a:rPr lang="en-US" sz="1400" dirty="0"/>
              <a:t> et al. </a:t>
            </a:r>
            <a:r>
              <a:rPr lang="en-US" sz="1400" i="1" dirty="0"/>
              <a:t>J Gen Intern Med </a:t>
            </a:r>
            <a:r>
              <a:rPr lang="en-US" sz="1400" dirty="0"/>
              <a:t>2020   Lembke et al. </a:t>
            </a:r>
            <a:r>
              <a:rPr lang="en-US" sz="1400" i="1" dirty="0"/>
              <a:t>Pain Med </a:t>
            </a:r>
            <a:r>
              <a:rPr lang="en-US" sz="1400" dirty="0"/>
              <a:t>2019   Warner et al. </a:t>
            </a:r>
            <a:r>
              <a:rPr lang="en-US" sz="1400" i="1" dirty="0"/>
              <a:t>Mayo Clinic Proc </a:t>
            </a:r>
            <a:r>
              <a:rPr lang="en-US" sz="1400" dirty="0"/>
              <a:t>2020</a:t>
            </a:r>
          </a:p>
        </p:txBody>
      </p:sp>
    </p:spTree>
    <p:extLst>
      <p:ext uri="{BB962C8B-B14F-4D97-AF65-F5344CB8AC3E}">
        <p14:creationId xmlns:p14="http://schemas.microsoft.com/office/powerpoint/2010/main" val="28219297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7">
            <a:extLst>
              <a:ext uri="{FF2B5EF4-FFF2-40B4-BE49-F238E27FC236}">
                <a16:creationId xmlns:a16="http://schemas.microsoft.com/office/drawing/2014/main" id="{4FD5EA7B-7B0F-494D-8069-1170F542C27B}"/>
              </a:ext>
            </a:extLst>
          </p:cNvPr>
          <p:cNvSpPr txBox="1"/>
          <p:nvPr/>
        </p:nvSpPr>
        <p:spPr>
          <a:xfrm>
            <a:off x="7010400" y="1271788"/>
            <a:ext cx="4629150" cy="4927605"/>
          </a:xfrm>
          <a:prstGeom prst="rect">
            <a:avLst/>
          </a:prstGeom>
          <a:solidFill>
            <a:schemeClr val="accent1">
              <a:lumMod val="20000"/>
              <a:lumOff val="8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2800" b="1" dirty="0">
                <a:solidFill>
                  <a:srgbClr val="D57926"/>
                </a:solidFill>
                <a:ea typeface="+mj-ea"/>
                <a:cs typeface="+mj-cs"/>
              </a:rPr>
              <a:t>Perioperative Naltrexone:</a:t>
            </a:r>
            <a:r>
              <a:rPr lang="en-US" sz="2800" b="1" dirty="0">
                <a:solidFill>
                  <a:srgbClr val="2F5597"/>
                </a:solidFill>
                <a:ea typeface="+mj-ea"/>
                <a:cs typeface="+mj-cs"/>
              </a:rPr>
              <a:t> </a:t>
            </a:r>
            <a:r>
              <a:rPr lang="en-US" sz="2800" dirty="0">
                <a:solidFill>
                  <a:srgbClr val="2F5597"/>
                </a:solidFill>
                <a:ea typeface="+mj-ea"/>
                <a:cs typeface="+mj-cs"/>
              </a:rPr>
              <a:t>Contact prescriber to discuss injection interval. Schedule surgery to coincide with low naltrexone levels (typically 4 weeks after injection). For any patient on oral naltrexone, discontinue tablet 72 hours prior to surgery.</a:t>
            </a:r>
          </a:p>
          <a:p>
            <a:pPr marL="0" marR="0">
              <a:spcBef>
                <a:spcPts val="0"/>
              </a:spcBef>
              <a:spcAft>
                <a:spcPts val="0"/>
              </a:spcAft>
            </a:pPr>
            <a:r>
              <a:rPr lang="en-US" sz="2800" dirty="0">
                <a:effectLst/>
                <a:ea typeface="Calibri" panose="020F0502020204030204" pitchFamily="34" charset="0"/>
              </a:rPr>
              <a:t> </a:t>
            </a:r>
          </a:p>
        </p:txBody>
      </p:sp>
      <p:sp>
        <p:nvSpPr>
          <p:cNvPr id="3" name="Text Box 18">
            <a:extLst>
              <a:ext uri="{FF2B5EF4-FFF2-40B4-BE49-F238E27FC236}">
                <a16:creationId xmlns:a16="http://schemas.microsoft.com/office/drawing/2014/main" id="{C7609546-CE29-4F04-8FF0-78A3DD628400}"/>
              </a:ext>
            </a:extLst>
          </p:cNvPr>
          <p:cNvSpPr txBox="1"/>
          <p:nvPr/>
        </p:nvSpPr>
        <p:spPr>
          <a:xfrm>
            <a:off x="552450" y="1286070"/>
            <a:ext cx="6057900" cy="4927605"/>
          </a:xfrm>
          <a:prstGeom prst="rect">
            <a:avLst/>
          </a:prstGeom>
          <a:solidFill>
            <a:schemeClr val="accent1">
              <a:lumMod val="20000"/>
              <a:lumOff val="8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2800" b="1" dirty="0">
                <a:solidFill>
                  <a:srgbClr val="D57926"/>
                </a:solidFill>
                <a:ea typeface="+mj-ea"/>
                <a:cs typeface="+mj-cs"/>
              </a:rPr>
              <a:t>Perioperative Methadone:</a:t>
            </a:r>
            <a:r>
              <a:rPr lang="en-US" sz="2800" b="1" dirty="0">
                <a:solidFill>
                  <a:srgbClr val="2F5597"/>
                </a:solidFill>
                <a:ea typeface="+mj-ea"/>
                <a:cs typeface="+mj-cs"/>
              </a:rPr>
              <a:t> </a:t>
            </a:r>
            <a:br>
              <a:rPr lang="en-US" sz="2800" b="1" dirty="0">
                <a:solidFill>
                  <a:srgbClr val="2F5597"/>
                </a:solidFill>
                <a:ea typeface="+mj-ea"/>
                <a:cs typeface="+mj-cs"/>
              </a:rPr>
            </a:br>
            <a:r>
              <a:rPr lang="en-US" sz="2800" dirty="0">
                <a:solidFill>
                  <a:srgbClr val="2F5597"/>
                </a:solidFill>
                <a:effectLst/>
                <a:latin typeface="Calibri" panose="020F0502020204030204" pitchFamily="34" charset="0"/>
                <a:ea typeface="Calibri" panose="020F0502020204030204" pitchFamily="34" charset="0"/>
              </a:rPr>
              <a:t>Pre-op, confirm with opioid treatment program (OTP) clinic: outpatient dose, last day of dose administration, and if the patient was dispensed any take home doses. Continue daily dose pre-op including morning of planned surgery. Consider dividing daily dose and administer every 8 hours early post-op. If divide dose, reinstitute single daily dose at least by day of discharge.</a:t>
            </a:r>
            <a:endParaRPr lang="en-US" sz="2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800" dirty="0">
                <a:effectLst/>
                <a:ea typeface="Calibri" panose="020F0502020204030204" pitchFamily="34" charset="0"/>
              </a:rPr>
              <a:t> </a:t>
            </a:r>
          </a:p>
        </p:txBody>
      </p:sp>
      <p:sp>
        <p:nvSpPr>
          <p:cNvPr id="4" name="Title 1">
            <a:extLst>
              <a:ext uri="{FF2B5EF4-FFF2-40B4-BE49-F238E27FC236}">
                <a16:creationId xmlns:a16="http://schemas.microsoft.com/office/drawing/2014/main" id="{2026995A-3A53-4B8E-8CBF-9CCCB6BFBEE5}"/>
              </a:ext>
            </a:extLst>
          </p:cNvPr>
          <p:cNvSpPr txBox="1">
            <a:spLocks/>
          </p:cNvSpPr>
          <p:nvPr/>
        </p:nvSpPr>
        <p:spPr>
          <a:xfrm>
            <a:off x="838200" y="452432"/>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2F5597"/>
                </a:solidFill>
                <a:latin typeface="NYTYN M+ Verlag"/>
              </a:rPr>
              <a:t>PERIOPERATIVE MOUD GUIDANCE</a:t>
            </a:r>
          </a:p>
        </p:txBody>
      </p:sp>
      <p:sp>
        <p:nvSpPr>
          <p:cNvPr id="6" name="TextBox 5">
            <a:extLst>
              <a:ext uri="{FF2B5EF4-FFF2-40B4-BE49-F238E27FC236}">
                <a16:creationId xmlns:a16="http://schemas.microsoft.com/office/drawing/2014/main" id="{C823EA37-ADEF-4774-9A6F-69047AA95BC7}"/>
              </a:ext>
            </a:extLst>
          </p:cNvPr>
          <p:cNvSpPr txBox="1"/>
          <p:nvPr/>
        </p:nvSpPr>
        <p:spPr>
          <a:xfrm>
            <a:off x="479144" y="6334780"/>
            <a:ext cx="10801350" cy="523220"/>
          </a:xfrm>
          <a:prstGeom prst="rect">
            <a:avLst/>
          </a:prstGeom>
          <a:noFill/>
        </p:spPr>
        <p:txBody>
          <a:bodyPr wrap="square" rtlCol="0">
            <a:spAutoFit/>
          </a:bodyPr>
          <a:lstStyle/>
          <a:p>
            <a:r>
              <a:rPr lang="en-US" sz="1400" dirty="0"/>
              <a:t>Alford et al. </a:t>
            </a:r>
            <a:r>
              <a:rPr lang="en-US" sz="1400" i="1" dirty="0"/>
              <a:t>Ann Intern Med </a:t>
            </a:r>
            <a:r>
              <a:rPr lang="en-US" sz="1400" dirty="0"/>
              <a:t>2006   </a:t>
            </a:r>
            <a:r>
              <a:rPr lang="en-US" sz="1400" dirty="0">
                <a:hlinkClick r:id="rId3"/>
              </a:rPr>
              <a:t>CA Bridge. Acute Pain Management in Surgical Units</a:t>
            </a:r>
            <a:r>
              <a:rPr lang="en-US" sz="1400" dirty="0"/>
              <a:t>   </a:t>
            </a:r>
            <a:br>
              <a:rPr lang="en-US" sz="1400" dirty="0"/>
            </a:br>
            <a:r>
              <a:rPr lang="en-US" sz="1400" dirty="0">
                <a:hlinkClick r:id="rId4"/>
              </a:rPr>
              <a:t>South Dakota State Medical Assoc  Opioid Guidance  </a:t>
            </a:r>
            <a:r>
              <a:rPr lang="en-US" sz="1400" dirty="0"/>
              <a:t>2019    Ward et al. </a:t>
            </a:r>
            <a:r>
              <a:rPr lang="en-US" sz="1400" i="1" dirty="0" err="1"/>
              <a:t>Anesth</a:t>
            </a:r>
            <a:r>
              <a:rPr lang="en-US" sz="1400" i="1" dirty="0"/>
              <a:t> Anal </a:t>
            </a:r>
            <a:r>
              <a:rPr lang="en-US" sz="1400" dirty="0"/>
              <a:t>2018</a:t>
            </a:r>
            <a:r>
              <a:rPr lang="en-US" sz="1400" dirty="0">
                <a:hlinkClick r:id="rId3"/>
              </a:rPr>
              <a:t> </a:t>
            </a:r>
            <a:endParaRPr lang="en-US" sz="1400" dirty="0"/>
          </a:p>
        </p:txBody>
      </p:sp>
    </p:spTree>
    <p:extLst>
      <p:ext uri="{BB962C8B-B14F-4D97-AF65-F5344CB8AC3E}">
        <p14:creationId xmlns:p14="http://schemas.microsoft.com/office/powerpoint/2010/main" val="368045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15D69-0F4D-44AD-9A12-17549F19DB8D}"/>
              </a:ext>
            </a:extLst>
          </p:cNvPr>
          <p:cNvSpPr>
            <a:spLocks noGrp="1"/>
          </p:cNvSpPr>
          <p:nvPr>
            <p:ph type="title"/>
          </p:nvPr>
        </p:nvSpPr>
        <p:spPr>
          <a:xfrm>
            <a:off x="838199" y="-120779"/>
            <a:ext cx="10515600" cy="1325563"/>
          </a:xfrm>
        </p:spPr>
        <p:txBody>
          <a:bodyPr/>
          <a:lstStyle/>
          <a:p>
            <a:pPr algn="ctr"/>
            <a:r>
              <a:rPr lang="en-US" b="1" dirty="0">
                <a:solidFill>
                  <a:schemeClr val="accent1">
                    <a:lumMod val="75000"/>
                  </a:schemeClr>
                </a:solidFill>
                <a:latin typeface="NYTYN M+ Verlag"/>
              </a:rPr>
              <a:t>OUR TEAM</a:t>
            </a:r>
            <a:endParaRPr lang="en-US" dirty="0">
              <a:solidFill>
                <a:schemeClr val="accent1">
                  <a:lumMod val="75000"/>
                </a:schemeClr>
              </a:solidFill>
              <a:latin typeface="NYTYN M+ Verlag"/>
            </a:endParaRPr>
          </a:p>
        </p:txBody>
      </p:sp>
      <p:sp>
        <p:nvSpPr>
          <p:cNvPr id="3" name="Content Placeholder 2">
            <a:extLst>
              <a:ext uri="{FF2B5EF4-FFF2-40B4-BE49-F238E27FC236}">
                <a16:creationId xmlns:a16="http://schemas.microsoft.com/office/drawing/2014/main" id="{1CEF441F-17C0-4E84-92A1-E8635FF86C73}"/>
              </a:ext>
            </a:extLst>
          </p:cNvPr>
          <p:cNvSpPr>
            <a:spLocks noGrp="1"/>
          </p:cNvSpPr>
          <p:nvPr>
            <p:ph idx="1"/>
          </p:nvPr>
        </p:nvSpPr>
        <p:spPr>
          <a:xfrm>
            <a:off x="838199" y="897025"/>
            <a:ext cx="10515600" cy="506627"/>
          </a:xfrm>
        </p:spPr>
        <p:txBody>
          <a:bodyPr/>
          <a:lstStyle/>
          <a:p>
            <a:r>
              <a:rPr lang="en-US" b="1" dirty="0" err="1">
                <a:solidFill>
                  <a:schemeClr val="accent2">
                    <a:lumMod val="75000"/>
                  </a:schemeClr>
                </a:solidFill>
              </a:rPr>
              <a:t>tipSC</a:t>
            </a:r>
            <a:r>
              <a:rPr lang="en-US" b="1" dirty="0">
                <a:solidFill>
                  <a:schemeClr val="accent2">
                    <a:lumMod val="75000"/>
                  </a:schemeClr>
                </a:solidFill>
              </a:rPr>
              <a:t> writing team</a:t>
            </a:r>
          </a:p>
          <a:p>
            <a:pPr marL="0" indent="0">
              <a:buNone/>
            </a:pPr>
            <a:endParaRPr lang="en-US" b="1" dirty="0">
              <a:solidFill>
                <a:srgbClr val="D57926"/>
              </a:solidFill>
              <a:latin typeface="NYTYN M+ Verlag"/>
            </a:endParaRPr>
          </a:p>
          <a:p>
            <a:pPr marL="0" indent="0">
              <a:buNone/>
            </a:pPr>
            <a:endParaRPr lang="en-US" b="1" dirty="0">
              <a:solidFill>
                <a:srgbClr val="D57926"/>
              </a:solidFill>
              <a:latin typeface="NYTYN M+ Verlag"/>
            </a:endParaRPr>
          </a:p>
          <a:p>
            <a:pPr marL="0" indent="0">
              <a:buNone/>
            </a:pPr>
            <a:endParaRPr lang="en-US" b="1" dirty="0">
              <a:solidFill>
                <a:srgbClr val="D57926"/>
              </a:solidFill>
              <a:latin typeface="NYTYN M+ Verlag"/>
            </a:endParaRPr>
          </a:p>
        </p:txBody>
      </p:sp>
      <p:sp>
        <p:nvSpPr>
          <p:cNvPr id="5" name="TextBox 4">
            <a:extLst>
              <a:ext uri="{FF2B5EF4-FFF2-40B4-BE49-F238E27FC236}">
                <a16:creationId xmlns:a16="http://schemas.microsoft.com/office/drawing/2014/main" id="{B97A124A-E4DD-4FA2-AAAB-ED5EF04A497A}"/>
              </a:ext>
            </a:extLst>
          </p:cNvPr>
          <p:cNvSpPr txBox="1"/>
          <p:nvPr/>
        </p:nvSpPr>
        <p:spPr>
          <a:xfrm>
            <a:off x="1161535" y="1890584"/>
            <a:ext cx="9687697" cy="369332"/>
          </a:xfrm>
          <a:prstGeom prst="rect">
            <a:avLst/>
          </a:prstGeom>
          <a:noFill/>
        </p:spPr>
        <p:txBody>
          <a:bodyPr wrap="square" numCol="3" rtlCol="0">
            <a:spAutoFit/>
          </a:bodyPr>
          <a:lstStyle/>
          <a:p>
            <a:endParaRPr lang="en-US" dirty="0"/>
          </a:p>
        </p:txBody>
      </p:sp>
      <p:graphicFrame>
        <p:nvGraphicFramePr>
          <p:cNvPr id="8" name="Table 8">
            <a:extLst>
              <a:ext uri="{FF2B5EF4-FFF2-40B4-BE49-F238E27FC236}">
                <a16:creationId xmlns:a16="http://schemas.microsoft.com/office/drawing/2014/main" id="{22AF7986-7E04-4933-873F-7C55C58C3D5B}"/>
              </a:ext>
            </a:extLst>
          </p:cNvPr>
          <p:cNvGraphicFramePr>
            <a:graphicFrameLocks noGrp="1"/>
          </p:cNvGraphicFramePr>
          <p:nvPr>
            <p:extLst>
              <p:ext uri="{D42A27DB-BD31-4B8C-83A1-F6EECF244321}">
                <p14:modId xmlns:p14="http://schemas.microsoft.com/office/powerpoint/2010/main" val="2039962920"/>
              </p:ext>
            </p:extLst>
          </p:nvPr>
        </p:nvGraphicFramePr>
        <p:xfrm>
          <a:off x="838199" y="1362658"/>
          <a:ext cx="10898661" cy="1508760"/>
        </p:xfrm>
        <a:graphic>
          <a:graphicData uri="http://schemas.openxmlformats.org/drawingml/2006/table">
            <a:tbl>
              <a:tblPr firstRow="1" bandRow="1">
                <a:tableStyleId>{5C22544A-7EE6-4342-B048-85BDC9FD1C3A}</a:tableStyleId>
              </a:tblPr>
              <a:tblGrid>
                <a:gridCol w="3632887">
                  <a:extLst>
                    <a:ext uri="{9D8B030D-6E8A-4147-A177-3AD203B41FA5}">
                      <a16:colId xmlns:a16="http://schemas.microsoft.com/office/drawing/2014/main" val="3481653840"/>
                    </a:ext>
                  </a:extLst>
                </a:gridCol>
                <a:gridCol w="3632887">
                  <a:extLst>
                    <a:ext uri="{9D8B030D-6E8A-4147-A177-3AD203B41FA5}">
                      <a16:colId xmlns:a16="http://schemas.microsoft.com/office/drawing/2014/main" val="816077091"/>
                    </a:ext>
                  </a:extLst>
                </a:gridCol>
                <a:gridCol w="3632887">
                  <a:extLst>
                    <a:ext uri="{9D8B030D-6E8A-4147-A177-3AD203B41FA5}">
                      <a16:colId xmlns:a16="http://schemas.microsoft.com/office/drawing/2014/main" val="540359662"/>
                    </a:ext>
                  </a:extLst>
                </a:gridCol>
              </a:tblGrid>
              <a:tr h="370840">
                <a:tc>
                  <a:txBody>
                    <a:bodyPr/>
                    <a:lstStyle/>
                    <a:p>
                      <a:r>
                        <a:rPr lang="en-US" sz="1800" b="0" kern="1200" dirty="0">
                          <a:solidFill>
                            <a:srgbClr val="2F5597"/>
                          </a:solidFill>
                          <a:latin typeface="+mn-lt"/>
                          <a:ea typeface="+mn-ea"/>
                          <a:cs typeface="+mn-cs"/>
                        </a:rPr>
                        <a:t>Sarah Ball, PharmD</a:t>
                      </a:r>
                    </a:p>
                  </a:txBody>
                  <a:tcPr>
                    <a:noFill/>
                  </a:tcPr>
                </a:tc>
                <a:tc>
                  <a:txBody>
                    <a:bodyPr/>
                    <a:lstStyle/>
                    <a:p>
                      <a:r>
                        <a:rPr lang="en-US" sz="1800" b="0" kern="1200" dirty="0">
                          <a:solidFill>
                            <a:srgbClr val="2F5597"/>
                          </a:solidFill>
                          <a:latin typeface="+mn-lt"/>
                          <a:ea typeface="+mn-ea"/>
                          <a:cs typeface="+mn-cs"/>
                        </a:rPr>
                        <a:t>Kelly Barth, DO</a:t>
                      </a:r>
                    </a:p>
                  </a:txBody>
                  <a:tcPr>
                    <a:noFill/>
                  </a:tcPr>
                </a:tc>
                <a:tc>
                  <a:txBody>
                    <a:bodyPr/>
                    <a:lstStyle/>
                    <a:p>
                      <a:r>
                        <a:rPr lang="en-US" sz="1800" b="0" kern="1200" dirty="0">
                          <a:solidFill>
                            <a:srgbClr val="2F5597"/>
                          </a:solidFill>
                          <a:latin typeface="+mn-lt"/>
                          <a:ea typeface="+mn-ea"/>
                          <a:cs typeface="+mn-cs"/>
                        </a:rPr>
                        <a:t>Sandra Counts, PharmD</a:t>
                      </a:r>
                    </a:p>
                  </a:txBody>
                  <a:tcPr>
                    <a:noFill/>
                  </a:tcPr>
                </a:tc>
                <a:extLst>
                  <a:ext uri="{0D108BD9-81ED-4DB2-BD59-A6C34878D82A}">
                    <a16:rowId xmlns:a16="http://schemas.microsoft.com/office/drawing/2014/main" val="1444765174"/>
                  </a:ext>
                </a:extLst>
              </a:tr>
              <a:tr h="370840">
                <a:tc>
                  <a:txBody>
                    <a:bodyPr/>
                    <a:lstStyle/>
                    <a:p>
                      <a:r>
                        <a:rPr lang="en-US" sz="1800" b="0" kern="1200" dirty="0">
                          <a:solidFill>
                            <a:srgbClr val="2F5597"/>
                          </a:solidFill>
                          <a:latin typeface="+mn-lt"/>
                          <a:ea typeface="+mn-ea"/>
                          <a:cs typeface="+mn-cs"/>
                        </a:rPr>
                        <a:t>Nancy Hahn, PharmD</a:t>
                      </a:r>
                    </a:p>
                  </a:txBody>
                  <a:tcPr>
                    <a:noFill/>
                  </a:tcPr>
                </a:tc>
                <a:tc>
                  <a:txBody>
                    <a:bodyPr/>
                    <a:lstStyle/>
                    <a:p>
                      <a:r>
                        <a:rPr lang="en-US" sz="1800" b="0" kern="1200" dirty="0">
                          <a:solidFill>
                            <a:srgbClr val="2F5597"/>
                          </a:solidFill>
                          <a:latin typeface="+mn-lt"/>
                          <a:ea typeface="+mn-ea"/>
                          <a:cs typeface="+mn-cs"/>
                        </a:rPr>
                        <a:t>Lauren Linder, PharmD</a:t>
                      </a:r>
                    </a:p>
                  </a:txBody>
                  <a:tcPr>
                    <a:noFill/>
                  </a:tcPr>
                </a:tc>
                <a:tc>
                  <a:txBody>
                    <a:bodyPr/>
                    <a:lstStyle/>
                    <a:p>
                      <a:r>
                        <a:rPr lang="en-US" sz="1800" b="0" kern="1200" dirty="0">
                          <a:solidFill>
                            <a:srgbClr val="2F5597"/>
                          </a:solidFill>
                          <a:latin typeface="+mn-lt"/>
                          <a:ea typeface="+mn-ea"/>
                          <a:cs typeface="+mn-cs"/>
                        </a:rPr>
                        <a:t>Jenna McCauley, PhD</a:t>
                      </a:r>
                    </a:p>
                  </a:txBody>
                  <a:tcPr>
                    <a:noFill/>
                  </a:tcPr>
                </a:tc>
                <a:extLst>
                  <a:ext uri="{0D108BD9-81ED-4DB2-BD59-A6C34878D82A}">
                    <a16:rowId xmlns:a16="http://schemas.microsoft.com/office/drawing/2014/main" val="1303741397"/>
                  </a:ext>
                </a:extLst>
              </a:tr>
              <a:tr h="370840">
                <a:tc>
                  <a:txBody>
                    <a:bodyPr/>
                    <a:lstStyle/>
                    <a:p>
                      <a:r>
                        <a:rPr lang="en-US" sz="1800" b="0" kern="1200" dirty="0">
                          <a:solidFill>
                            <a:srgbClr val="2F5597"/>
                          </a:solidFill>
                          <a:latin typeface="+mn-lt"/>
                          <a:ea typeface="+mn-ea"/>
                          <a:cs typeface="+mn-cs"/>
                        </a:rPr>
                        <a:t>Joseph McElwee, MD</a:t>
                      </a:r>
                    </a:p>
                  </a:txBody>
                  <a:tcPr>
                    <a:noFill/>
                  </a:tcPr>
                </a:tc>
                <a:tc>
                  <a:txBody>
                    <a:bodyPr/>
                    <a:lstStyle/>
                    <a:p>
                      <a:r>
                        <a:rPr lang="en-US" sz="1800" b="0" kern="1200" dirty="0">
                          <a:solidFill>
                            <a:srgbClr val="2F5597"/>
                          </a:solidFill>
                          <a:latin typeface="+mn-lt"/>
                          <a:ea typeface="+mn-ea"/>
                          <a:cs typeface="+mn-cs"/>
                        </a:rPr>
                        <a:t>William Moran, MD</a:t>
                      </a:r>
                    </a:p>
                  </a:txBody>
                  <a:tcPr>
                    <a:noFill/>
                  </a:tcPr>
                </a:tc>
                <a:tc>
                  <a:txBody>
                    <a:bodyPr/>
                    <a:lstStyle/>
                    <a:p>
                      <a:r>
                        <a:rPr lang="en-US" sz="1800" b="0" kern="1200" dirty="0">
                          <a:solidFill>
                            <a:srgbClr val="2F5597"/>
                          </a:solidFill>
                          <a:latin typeface="+mn-lt"/>
                          <a:ea typeface="+mn-ea"/>
                          <a:cs typeface="+mn-cs"/>
                        </a:rPr>
                        <a:t>Megan Pruitt, PharmD</a:t>
                      </a:r>
                    </a:p>
                  </a:txBody>
                  <a:tcPr>
                    <a:noFill/>
                  </a:tcPr>
                </a:tc>
                <a:extLst>
                  <a:ext uri="{0D108BD9-81ED-4DB2-BD59-A6C34878D82A}">
                    <a16:rowId xmlns:a16="http://schemas.microsoft.com/office/drawing/2014/main" val="2071119769"/>
                  </a:ext>
                </a:extLst>
              </a:tr>
              <a:tr h="370840">
                <a:tc>
                  <a:txBody>
                    <a:bodyPr/>
                    <a:lstStyle/>
                    <a:p>
                      <a:r>
                        <a:rPr lang="en-US" sz="1800" b="0" kern="1200" dirty="0">
                          <a:solidFill>
                            <a:srgbClr val="2F5597"/>
                          </a:solidFill>
                          <a:latin typeface="+mn-lt"/>
                          <a:ea typeface="+mn-ea"/>
                          <a:cs typeface="+mn-cs"/>
                        </a:rPr>
                        <a:t>Sophie Robert, PharmD</a:t>
                      </a:r>
                    </a:p>
                  </a:txBody>
                  <a:tcPr>
                    <a:noFill/>
                  </a:tcPr>
                </a:tc>
                <a:tc>
                  <a:txBody>
                    <a:bodyPr/>
                    <a:lstStyle/>
                    <a:p>
                      <a:r>
                        <a:rPr lang="en-US" sz="1800" b="0" kern="1200" dirty="0">
                          <a:solidFill>
                            <a:srgbClr val="2F5597"/>
                          </a:solidFill>
                          <a:latin typeface="+mn-lt"/>
                          <a:ea typeface="+mn-ea"/>
                          <a:cs typeface="+mn-cs"/>
                        </a:rPr>
                        <a:t>Christopher Wisniewski, PharmD</a:t>
                      </a:r>
                    </a:p>
                  </a:txBody>
                  <a:tcPr>
                    <a:noFill/>
                  </a:tcPr>
                </a:tc>
                <a:tc>
                  <a:txBody>
                    <a:bodyPr/>
                    <a:lstStyle/>
                    <a:p>
                      <a:endParaRPr lang="en-US" sz="2000" kern="1200" dirty="0">
                        <a:solidFill>
                          <a:srgbClr val="2F5597"/>
                        </a:solidFill>
                        <a:latin typeface="+mn-lt"/>
                        <a:ea typeface="+mn-ea"/>
                        <a:cs typeface="+mn-cs"/>
                      </a:endParaRPr>
                    </a:p>
                  </a:txBody>
                  <a:tcPr>
                    <a:noFill/>
                  </a:tcPr>
                </a:tc>
                <a:extLst>
                  <a:ext uri="{0D108BD9-81ED-4DB2-BD59-A6C34878D82A}">
                    <a16:rowId xmlns:a16="http://schemas.microsoft.com/office/drawing/2014/main" val="2462149192"/>
                  </a:ext>
                </a:extLst>
              </a:tr>
            </a:tbl>
          </a:graphicData>
        </a:graphic>
      </p:graphicFrame>
      <p:sp>
        <p:nvSpPr>
          <p:cNvPr id="11" name="Content Placeholder 2">
            <a:extLst>
              <a:ext uri="{FF2B5EF4-FFF2-40B4-BE49-F238E27FC236}">
                <a16:creationId xmlns:a16="http://schemas.microsoft.com/office/drawing/2014/main" id="{4D7BF4A8-55F5-462F-ACDD-4439A1CC5197}"/>
              </a:ext>
            </a:extLst>
          </p:cNvPr>
          <p:cNvSpPr txBox="1">
            <a:spLocks/>
          </p:cNvSpPr>
          <p:nvPr/>
        </p:nvSpPr>
        <p:spPr>
          <a:xfrm>
            <a:off x="838199" y="3124814"/>
            <a:ext cx="10515600" cy="506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b="1" dirty="0">
                <a:solidFill>
                  <a:schemeClr val="accent2">
                    <a:lumMod val="75000"/>
                  </a:schemeClr>
                </a:solidFill>
              </a:rPr>
              <a:t>MUSC Drug Information Center assists with background research</a:t>
            </a:r>
          </a:p>
          <a:p>
            <a:pPr marL="0" indent="0">
              <a:buFont typeface="Arial" panose="020B0604020202020204" pitchFamily="34" charset="0"/>
              <a:buNone/>
            </a:pPr>
            <a:endParaRPr lang="en-US" b="1" dirty="0">
              <a:solidFill>
                <a:srgbClr val="D57926"/>
              </a:solidFill>
              <a:latin typeface="NYTYN M+ Verlag"/>
            </a:endParaRPr>
          </a:p>
          <a:p>
            <a:pPr marL="0" indent="0">
              <a:buFont typeface="Arial" panose="020B0604020202020204" pitchFamily="34" charset="0"/>
              <a:buNone/>
            </a:pPr>
            <a:endParaRPr lang="en-US" b="1" dirty="0">
              <a:solidFill>
                <a:srgbClr val="D57926"/>
              </a:solidFill>
              <a:latin typeface="NYTYN M+ Verlag"/>
            </a:endParaRPr>
          </a:p>
          <a:p>
            <a:pPr marL="0" indent="0">
              <a:buFont typeface="Arial" panose="020B0604020202020204" pitchFamily="34" charset="0"/>
              <a:buNone/>
            </a:pPr>
            <a:endParaRPr lang="en-US" b="1" dirty="0">
              <a:solidFill>
                <a:srgbClr val="D57926"/>
              </a:solidFill>
              <a:latin typeface="NYTYN M+ Verlag"/>
            </a:endParaRPr>
          </a:p>
        </p:txBody>
      </p:sp>
      <p:sp>
        <p:nvSpPr>
          <p:cNvPr id="12" name="Content Placeholder 2">
            <a:extLst>
              <a:ext uri="{FF2B5EF4-FFF2-40B4-BE49-F238E27FC236}">
                <a16:creationId xmlns:a16="http://schemas.microsoft.com/office/drawing/2014/main" id="{39E59883-6288-4E95-8670-9457F7FB214E}"/>
              </a:ext>
            </a:extLst>
          </p:cNvPr>
          <p:cNvSpPr txBox="1">
            <a:spLocks/>
          </p:cNvSpPr>
          <p:nvPr/>
        </p:nvSpPr>
        <p:spPr>
          <a:xfrm>
            <a:off x="838199" y="3727677"/>
            <a:ext cx="10515600" cy="506627"/>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11200" b="1" dirty="0">
                <a:solidFill>
                  <a:schemeClr val="accent2">
                    <a:lumMod val="75000"/>
                  </a:schemeClr>
                </a:solidFill>
              </a:rPr>
              <a:t>Expanded MUSC interprofessional team supporting post-surgical pain management</a:t>
            </a:r>
          </a:p>
          <a:p>
            <a:pPr marL="0" indent="0">
              <a:buFont typeface="Arial" panose="020B0604020202020204" pitchFamily="34" charset="0"/>
              <a:buNone/>
            </a:pPr>
            <a:endParaRPr lang="en-US" sz="11200" b="1" dirty="0">
              <a:solidFill>
                <a:srgbClr val="D57926"/>
              </a:solidFill>
              <a:latin typeface="NYTYN M+ Verlag"/>
            </a:endParaRPr>
          </a:p>
          <a:p>
            <a:pPr marL="0" indent="0">
              <a:buFont typeface="Arial" panose="020B0604020202020204" pitchFamily="34" charset="0"/>
              <a:buNone/>
            </a:pPr>
            <a:endParaRPr lang="en-US" b="1" dirty="0">
              <a:solidFill>
                <a:srgbClr val="D57926"/>
              </a:solidFill>
              <a:latin typeface="NYTYN M+ Verlag"/>
            </a:endParaRPr>
          </a:p>
          <a:p>
            <a:pPr marL="0" indent="0">
              <a:buFont typeface="Arial" panose="020B0604020202020204" pitchFamily="34" charset="0"/>
              <a:buNone/>
            </a:pPr>
            <a:endParaRPr lang="en-US" b="1" dirty="0">
              <a:solidFill>
                <a:srgbClr val="D57926"/>
              </a:solidFill>
              <a:latin typeface="NYTYN M+ Verlag"/>
            </a:endParaRPr>
          </a:p>
        </p:txBody>
      </p:sp>
      <p:graphicFrame>
        <p:nvGraphicFramePr>
          <p:cNvPr id="13" name="Table 13">
            <a:extLst>
              <a:ext uri="{FF2B5EF4-FFF2-40B4-BE49-F238E27FC236}">
                <a16:creationId xmlns:a16="http://schemas.microsoft.com/office/drawing/2014/main" id="{6F41A5A9-4217-4A8F-A5C5-B72B5BEA2C89}"/>
              </a:ext>
            </a:extLst>
          </p:cNvPr>
          <p:cNvGraphicFramePr>
            <a:graphicFrameLocks noGrp="1"/>
          </p:cNvGraphicFramePr>
          <p:nvPr>
            <p:extLst>
              <p:ext uri="{D42A27DB-BD31-4B8C-83A1-F6EECF244321}">
                <p14:modId xmlns:p14="http://schemas.microsoft.com/office/powerpoint/2010/main" val="3488976972"/>
              </p:ext>
            </p:extLst>
          </p:nvPr>
        </p:nvGraphicFramePr>
        <p:xfrm>
          <a:off x="838200" y="4568242"/>
          <a:ext cx="10011032" cy="1854200"/>
        </p:xfrm>
        <a:graphic>
          <a:graphicData uri="http://schemas.openxmlformats.org/drawingml/2006/table">
            <a:tbl>
              <a:tblPr firstRow="1" bandRow="1">
                <a:tableStyleId>{5C22544A-7EE6-4342-B048-85BDC9FD1C3A}</a:tableStyleId>
              </a:tblPr>
              <a:tblGrid>
                <a:gridCol w="2250991">
                  <a:extLst>
                    <a:ext uri="{9D8B030D-6E8A-4147-A177-3AD203B41FA5}">
                      <a16:colId xmlns:a16="http://schemas.microsoft.com/office/drawing/2014/main" val="3578676956"/>
                    </a:ext>
                  </a:extLst>
                </a:gridCol>
                <a:gridCol w="2335427">
                  <a:extLst>
                    <a:ext uri="{9D8B030D-6E8A-4147-A177-3AD203B41FA5}">
                      <a16:colId xmlns:a16="http://schemas.microsoft.com/office/drawing/2014/main" val="3216486821"/>
                    </a:ext>
                  </a:extLst>
                </a:gridCol>
                <a:gridCol w="2347784">
                  <a:extLst>
                    <a:ext uri="{9D8B030D-6E8A-4147-A177-3AD203B41FA5}">
                      <a16:colId xmlns:a16="http://schemas.microsoft.com/office/drawing/2014/main" val="296419226"/>
                    </a:ext>
                  </a:extLst>
                </a:gridCol>
                <a:gridCol w="3076830">
                  <a:extLst>
                    <a:ext uri="{9D8B030D-6E8A-4147-A177-3AD203B41FA5}">
                      <a16:colId xmlns:a16="http://schemas.microsoft.com/office/drawing/2014/main" val="4178006559"/>
                    </a:ext>
                  </a:extLst>
                </a:gridCol>
              </a:tblGrid>
              <a:tr h="370840">
                <a:tc>
                  <a:txBody>
                    <a:bodyPr/>
                    <a:lstStyle/>
                    <a:p>
                      <a:r>
                        <a:rPr lang="en-US" sz="1800" b="0" kern="1200" dirty="0" err="1">
                          <a:solidFill>
                            <a:srgbClr val="2F5597"/>
                          </a:solidFill>
                          <a:latin typeface="+mn-lt"/>
                          <a:ea typeface="+mn-ea"/>
                          <a:cs typeface="+mn-cs"/>
                        </a:rPr>
                        <a:t>Prabhaker</a:t>
                      </a:r>
                      <a:r>
                        <a:rPr lang="en-US" sz="1800" b="0" kern="1200" dirty="0">
                          <a:solidFill>
                            <a:srgbClr val="2F5597"/>
                          </a:solidFill>
                          <a:latin typeface="+mn-lt"/>
                          <a:ea typeface="+mn-ea"/>
                          <a:cs typeface="+mn-cs"/>
                        </a:rPr>
                        <a:t> Baliga, MD</a:t>
                      </a:r>
                    </a:p>
                  </a:txBody>
                  <a:tcPr>
                    <a:noFill/>
                  </a:tcPr>
                </a:tc>
                <a:tc>
                  <a:txBody>
                    <a:bodyPr/>
                    <a:lstStyle/>
                    <a:p>
                      <a:r>
                        <a:rPr lang="en-US" sz="1800" b="0" kern="1200" dirty="0">
                          <a:solidFill>
                            <a:srgbClr val="2F5597"/>
                          </a:solidFill>
                          <a:latin typeface="+mn-lt"/>
                          <a:ea typeface="+mn-ea"/>
                          <a:cs typeface="+mn-cs"/>
                        </a:rPr>
                        <a:t>Sarah Ball, PharmD</a:t>
                      </a:r>
                    </a:p>
                  </a:txBody>
                  <a:tcPr>
                    <a:noFill/>
                  </a:tcPr>
                </a:tc>
                <a:tc>
                  <a:txBody>
                    <a:bodyPr/>
                    <a:lstStyle/>
                    <a:p>
                      <a:r>
                        <a:rPr lang="en-US" sz="1800" b="0" kern="1200" dirty="0">
                          <a:solidFill>
                            <a:srgbClr val="2F5597"/>
                          </a:solidFill>
                          <a:latin typeface="+mn-lt"/>
                          <a:ea typeface="+mn-ea"/>
                          <a:cs typeface="+mn-cs"/>
                        </a:rPr>
                        <a:t>Kelly Barth, DO</a:t>
                      </a:r>
                    </a:p>
                  </a:txBody>
                  <a:tcPr>
                    <a:noFill/>
                  </a:tcPr>
                </a:tc>
                <a:tc>
                  <a:txBody>
                    <a:bodyPr/>
                    <a:lstStyle/>
                    <a:p>
                      <a:r>
                        <a:rPr lang="en-US" sz="1800" b="0" kern="1200" dirty="0">
                          <a:solidFill>
                            <a:srgbClr val="2F5597"/>
                          </a:solidFill>
                          <a:latin typeface="+mn-lt"/>
                          <a:ea typeface="+mn-ea"/>
                          <a:cs typeface="+mn-cs"/>
                        </a:rPr>
                        <a:t>William Basco, MD</a:t>
                      </a:r>
                    </a:p>
                  </a:txBody>
                  <a:tcPr>
                    <a:noFill/>
                  </a:tcPr>
                </a:tc>
                <a:extLst>
                  <a:ext uri="{0D108BD9-81ED-4DB2-BD59-A6C34878D82A}">
                    <a16:rowId xmlns:a16="http://schemas.microsoft.com/office/drawing/2014/main" val="1339447829"/>
                  </a:ext>
                </a:extLst>
              </a:tr>
              <a:tr h="370840">
                <a:tc>
                  <a:txBody>
                    <a:bodyPr/>
                    <a:lstStyle/>
                    <a:p>
                      <a:r>
                        <a:rPr lang="en-US" sz="1800" b="0" kern="1200" dirty="0">
                          <a:solidFill>
                            <a:srgbClr val="2F5597"/>
                          </a:solidFill>
                          <a:latin typeface="+mn-lt"/>
                          <a:ea typeface="+mn-ea"/>
                          <a:cs typeface="+mn-cs"/>
                        </a:rPr>
                        <a:t>Kathleen Brady, MD</a:t>
                      </a:r>
                    </a:p>
                  </a:txBody>
                  <a:tcPr>
                    <a:noFill/>
                  </a:tcPr>
                </a:tc>
                <a:tc>
                  <a:txBody>
                    <a:bodyPr/>
                    <a:lstStyle/>
                    <a:p>
                      <a:r>
                        <a:rPr lang="en-US" sz="1800" b="0" kern="1200" dirty="0">
                          <a:solidFill>
                            <a:srgbClr val="2F5597"/>
                          </a:solidFill>
                          <a:latin typeface="+mn-lt"/>
                          <a:ea typeface="+mn-ea"/>
                          <a:cs typeface="+mn-cs"/>
                        </a:rPr>
                        <a:t>Robert Cina, MD</a:t>
                      </a:r>
                    </a:p>
                  </a:txBody>
                  <a:tcPr>
                    <a:noFill/>
                  </a:tcPr>
                </a:tc>
                <a:tc>
                  <a:txBody>
                    <a:bodyPr/>
                    <a:lstStyle/>
                    <a:p>
                      <a:r>
                        <a:rPr lang="en-US" sz="1800" b="0" kern="1200" dirty="0">
                          <a:solidFill>
                            <a:srgbClr val="2F5597"/>
                          </a:solidFill>
                          <a:latin typeface="+mn-lt"/>
                          <a:ea typeface="+mn-ea"/>
                          <a:cs typeface="+mn-cs"/>
                        </a:rPr>
                        <a:t>Chloe Bays</a:t>
                      </a:r>
                    </a:p>
                  </a:txBody>
                  <a:tcPr>
                    <a:noFill/>
                  </a:tcPr>
                </a:tc>
                <a:tc>
                  <a:txBody>
                    <a:bodyPr/>
                    <a:lstStyle/>
                    <a:p>
                      <a:r>
                        <a:rPr lang="en-US" sz="1800" b="0" kern="1200" dirty="0">
                          <a:solidFill>
                            <a:srgbClr val="2F5597"/>
                          </a:solidFill>
                          <a:latin typeface="+mn-lt"/>
                          <a:ea typeface="+mn-ea"/>
                          <a:cs typeface="+mn-cs"/>
                        </a:rPr>
                        <a:t>Mulugeta Gebregziabher, PhD</a:t>
                      </a:r>
                    </a:p>
                  </a:txBody>
                  <a:tcPr>
                    <a:noFill/>
                  </a:tcPr>
                </a:tc>
                <a:extLst>
                  <a:ext uri="{0D108BD9-81ED-4DB2-BD59-A6C34878D82A}">
                    <a16:rowId xmlns:a16="http://schemas.microsoft.com/office/drawing/2014/main" val="261374903"/>
                  </a:ext>
                </a:extLst>
              </a:tr>
              <a:tr h="370840">
                <a:tc>
                  <a:txBody>
                    <a:bodyPr/>
                    <a:lstStyle/>
                    <a:p>
                      <a:r>
                        <a:rPr lang="en-US" sz="1800" b="0" kern="1200" dirty="0">
                          <a:solidFill>
                            <a:srgbClr val="2F5597"/>
                          </a:solidFill>
                          <a:latin typeface="+mn-lt"/>
                          <a:ea typeface="+mn-ea"/>
                          <a:cs typeface="+mn-cs"/>
                        </a:rPr>
                        <a:t>Mark Lockett, MD</a:t>
                      </a:r>
                    </a:p>
                  </a:txBody>
                  <a:tcPr>
                    <a:noFill/>
                  </a:tcPr>
                </a:tc>
                <a:tc>
                  <a:txBody>
                    <a:bodyPr/>
                    <a:lstStyle/>
                    <a:p>
                      <a:r>
                        <a:rPr lang="en-US" sz="1800" b="0" kern="1200" dirty="0">
                          <a:solidFill>
                            <a:srgbClr val="2F5597"/>
                          </a:solidFill>
                          <a:latin typeface="+mn-lt"/>
                          <a:ea typeface="+mn-ea"/>
                          <a:cs typeface="+mn-cs"/>
                        </a:rPr>
                        <a:t>Justin Marsden</a:t>
                      </a:r>
                    </a:p>
                  </a:txBody>
                  <a:tcPr>
                    <a:noFill/>
                  </a:tcPr>
                </a:tc>
                <a:tc>
                  <a:txBody>
                    <a:bodyPr/>
                    <a:lstStyle/>
                    <a:p>
                      <a:r>
                        <a:rPr lang="en-US" sz="1800" b="0" kern="1200" dirty="0">
                          <a:solidFill>
                            <a:srgbClr val="2F5597"/>
                          </a:solidFill>
                          <a:latin typeface="+mn-lt"/>
                          <a:ea typeface="+mn-ea"/>
                          <a:cs typeface="+mn-cs"/>
                        </a:rPr>
                        <a:t>Patrick Mauldin, PhD</a:t>
                      </a:r>
                    </a:p>
                  </a:txBody>
                  <a:tcPr>
                    <a:noFill/>
                  </a:tcPr>
                </a:tc>
                <a:tc>
                  <a:txBody>
                    <a:bodyPr/>
                    <a:lstStyle/>
                    <a:p>
                      <a:r>
                        <a:rPr lang="en-US" sz="1800" b="0" kern="1200" dirty="0">
                          <a:solidFill>
                            <a:srgbClr val="2F5597"/>
                          </a:solidFill>
                          <a:latin typeface="+mn-lt"/>
                          <a:ea typeface="+mn-ea"/>
                          <a:cs typeface="+mn-cs"/>
                        </a:rPr>
                        <a:t>Jenna McCauley, PhD</a:t>
                      </a:r>
                    </a:p>
                  </a:txBody>
                  <a:tcPr>
                    <a:noFill/>
                  </a:tcPr>
                </a:tc>
                <a:extLst>
                  <a:ext uri="{0D108BD9-81ED-4DB2-BD59-A6C34878D82A}">
                    <a16:rowId xmlns:a16="http://schemas.microsoft.com/office/drawing/2014/main" val="3718647312"/>
                  </a:ext>
                </a:extLst>
              </a:tr>
              <a:tr h="370840">
                <a:tc>
                  <a:txBody>
                    <a:bodyPr/>
                    <a:lstStyle/>
                    <a:p>
                      <a:r>
                        <a:rPr lang="en-US" sz="1800" b="0" kern="1200" dirty="0">
                          <a:solidFill>
                            <a:srgbClr val="2F5597"/>
                          </a:solidFill>
                          <a:latin typeface="+mn-lt"/>
                          <a:ea typeface="+mn-ea"/>
                          <a:cs typeface="+mn-cs"/>
                        </a:rPr>
                        <a:t>William Moran, MD</a:t>
                      </a:r>
                    </a:p>
                  </a:txBody>
                  <a:tcPr>
                    <a:noFill/>
                  </a:tcPr>
                </a:tc>
                <a:tc>
                  <a:txBody>
                    <a:bodyPr/>
                    <a:lstStyle/>
                    <a:p>
                      <a:r>
                        <a:rPr lang="en-US" sz="1800" b="0" kern="1200" dirty="0">
                          <a:solidFill>
                            <a:srgbClr val="2F5597"/>
                          </a:solidFill>
                          <a:latin typeface="+mn-lt"/>
                          <a:ea typeface="+mn-ea"/>
                          <a:cs typeface="+mn-cs"/>
                        </a:rPr>
                        <a:t>Megan Pruitt, PharmD</a:t>
                      </a:r>
                    </a:p>
                  </a:txBody>
                  <a:tcPr>
                    <a:noFill/>
                  </a:tcPr>
                </a:tc>
                <a:tc>
                  <a:txBody>
                    <a:bodyPr/>
                    <a:lstStyle/>
                    <a:p>
                      <a:r>
                        <a:rPr lang="en-US" sz="1800" b="0" kern="1200" dirty="0">
                          <a:solidFill>
                            <a:srgbClr val="2F5597"/>
                          </a:solidFill>
                          <a:latin typeface="+mn-lt"/>
                          <a:ea typeface="+mn-ea"/>
                          <a:cs typeface="+mn-cs"/>
                        </a:rPr>
                        <a:t>Charles Reitman, MD</a:t>
                      </a:r>
                    </a:p>
                  </a:txBody>
                  <a:tcPr>
                    <a:noFill/>
                  </a:tcPr>
                </a:tc>
                <a:tc>
                  <a:txBody>
                    <a:bodyPr/>
                    <a:lstStyle/>
                    <a:p>
                      <a:r>
                        <a:rPr lang="en-US" sz="1800" b="0" kern="1200" dirty="0">
                          <a:solidFill>
                            <a:srgbClr val="2F5597"/>
                          </a:solidFill>
                          <a:latin typeface="+mn-lt"/>
                          <a:ea typeface="+mn-ea"/>
                          <a:cs typeface="+mn-cs"/>
                        </a:rPr>
                        <a:t>Skip Schumann, MD</a:t>
                      </a:r>
                    </a:p>
                  </a:txBody>
                  <a:tcPr>
                    <a:noFill/>
                  </a:tcPr>
                </a:tc>
                <a:extLst>
                  <a:ext uri="{0D108BD9-81ED-4DB2-BD59-A6C34878D82A}">
                    <a16:rowId xmlns:a16="http://schemas.microsoft.com/office/drawing/2014/main" val="4123586595"/>
                  </a:ext>
                </a:extLst>
              </a:tr>
              <a:tr h="370840">
                <a:tc>
                  <a:txBody>
                    <a:bodyPr/>
                    <a:lstStyle/>
                    <a:p>
                      <a:r>
                        <a:rPr lang="en-US" sz="1800" b="0" kern="1200" dirty="0">
                          <a:solidFill>
                            <a:srgbClr val="2F5597"/>
                          </a:solidFill>
                          <a:latin typeface="+mn-lt"/>
                          <a:ea typeface="+mn-ea"/>
                          <a:cs typeface="+mn-cs"/>
                        </a:rPr>
                        <a:t>Kit Simpson, DrPH</a:t>
                      </a:r>
                    </a:p>
                  </a:txBody>
                  <a:tcPr>
                    <a:noFill/>
                  </a:tcPr>
                </a:tc>
                <a:tc>
                  <a:txBody>
                    <a:bodyPr/>
                    <a:lstStyle/>
                    <a:p>
                      <a:r>
                        <a:rPr lang="en-US" sz="1800" b="0" kern="1200" dirty="0">
                          <a:solidFill>
                            <a:srgbClr val="2F5597"/>
                          </a:solidFill>
                          <a:latin typeface="+mn-lt"/>
                          <a:ea typeface="+mn-ea"/>
                          <a:cs typeface="+mn-cs"/>
                        </a:rPr>
                        <a:t>David Taber, PharmD</a:t>
                      </a:r>
                    </a:p>
                  </a:txBody>
                  <a:tcPr>
                    <a:noFill/>
                  </a:tcPr>
                </a:tc>
                <a:tc>
                  <a:txBody>
                    <a:bodyPr/>
                    <a:lstStyle/>
                    <a:p>
                      <a:r>
                        <a:rPr lang="en-US" sz="1800" b="0" kern="1200" dirty="0">
                          <a:solidFill>
                            <a:srgbClr val="2F5597"/>
                          </a:solidFill>
                          <a:latin typeface="+mn-lt"/>
                          <a:ea typeface="+mn-ea"/>
                          <a:cs typeface="+mn-cs"/>
                        </a:rPr>
                        <a:t>Ralph Ward, PhD</a:t>
                      </a:r>
                    </a:p>
                  </a:txBody>
                  <a:tcPr>
                    <a:noFill/>
                  </a:tcPr>
                </a:tc>
                <a:tc>
                  <a:txBody>
                    <a:bodyPr/>
                    <a:lstStyle/>
                    <a:p>
                      <a:endParaRPr lang="en-US" sz="1800" b="0" kern="1200" dirty="0">
                        <a:solidFill>
                          <a:srgbClr val="2F5597"/>
                        </a:solidFill>
                        <a:latin typeface="+mn-lt"/>
                        <a:ea typeface="+mn-ea"/>
                        <a:cs typeface="+mn-cs"/>
                      </a:endParaRPr>
                    </a:p>
                  </a:txBody>
                  <a:tcPr>
                    <a:noFill/>
                  </a:tcPr>
                </a:tc>
                <a:extLst>
                  <a:ext uri="{0D108BD9-81ED-4DB2-BD59-A6C34878D82A}">
                    <a16:rowId xmlns:a16="http://schemas.microsoft.com/office/drawing/2014/main" val="1561349108"/>
                  </a:ext>
                </a:extLst>
              </a:tr>
            </a:tbl>
          </a:graphicData>
        </a:graphic>
      </p:graphicFrame>
    </p:spTree>
    <p:extLst>
      <p:ext uri="{BB962C8B-B14F-4D97-AF65-F5344CB8AC3E}">
        <p14:creationId xmlns:p14="http://schemas.microsoft.com/office/powerpoint/2010/main" val="12021867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88E14D36-BFEA-43B0-A66D-F4628A542B05}"/>
              </a:ext>
            </a:extLst>
          </p:cNvPr>
          <p:cNvSpPr/>
          <p:nvPr/>
        </p:nvSpPr>
        <p:spPr>
          <a:xfrm>
            <a:off x="838200" y="4628590"/>
            <a:ext cx="6716467" cy="1929630"/>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04ECEF1-C469-4F4B-9756-22B1D135143E}"/>
              </a:ext>
            </a:extLst>
          </p:cNvPr>
          <p:cNvSpPr>
            <a:spLocks noGrp="1"/>
          </p:cNvSpPr>
          <p:nvPr>
            <p:ph type="title"/>
          </p:nvPr>
        </p:nvSpPr>
        <p:spPr>
          <a:xfrm>
            <a:off x="838200" y="52130"/>
            <a:ext cx="10515600" cy="1325563"/>
          </a:xfrm>
        </p:spPr>
        <p:txBody>
          <a:bodyPr/>
          <a:lstStyle/>
          <a:p>
            <a:pPr algn="ctr"/>
            <a:r>
              <a:rPr lang="en-US" sz="4400" b="1" i="0" u="none" strike="noStrike" baseline="0" dirty="0">
                <a:solidFill>
                  <a:srgbClr val="2F5597"/>
                </a:solidFill>
                <a:latin typeface="NYTYN M+ Verlag"/>
              </a:rPr>
              <a:t>NALOXONE</a:t>
            </a:r>
            <a:endParaRPr lang="en-US" dirty="0">
              <a:solidFill>
                <a:srgbClr val="2F5597"/>
              </a:solidFill>
            </a:endParaRPr>
          </a:p>
        </p:txBody>
      </p:sp>
      <p:sp>
        <p:nvSpPr>
          <p:cNvPr id="5" name="Content Placeholder 4">
            <a:extLst>
              <a:ext uri="{FF2B5EF4-FFF2-40B4-BE49-F238E27FC236}">
                <a16:creationId xmlns:a16="http://schemas.microsoft.com/office/drawing/2014/main" id="{7B96E537-32AE-4EA6-9200-6D0A1E043D05}"/>
              </a:ext>
            </a:extLst>
          </p:cNvPr>
          <p:cNvSpPr>
            <a:spLocks noGrp="1"/>
          </p:cNvSpPr>
          <p:nvPr>
            <p:ph idx="1"/>
          </p:nvPr>
        </p:nvSpPr>
        <p:spPr>
          <a:xfrm>
            <a:off x="629478" y="1139031"/>
            <a:ext cx="10933044" cy="4351338"/>
          </a:xfrm>
        </p:spPr>
        <p:txBody>
          <a:bodyPr>
            <a:normAutofit/>
          </a:bodyPr>
          <a:lstStyle/>
          <a:p>
            <a:pPr marL="609585" indent="-465655">
              <a:lnSpc>
                <a:spcPct val="90000"/>
              </a:lnSpc>
              <a:spcBef>
                <a:spcPts val="1333"/>
              </a:spcBef>
              <a:buClr>
                <a:schemeClr val="dk2"/>
              </a:buClr>
              <a:buSzPts val="1900"/>
              <a:buChar char="●"/>
            </a:pPr>
            <a:r>
              <a:rPr lang="en-US" sz="3200" dirty="0">
                <a:solidFill>
                  <a:srgbClr val="2F5597"/>
                </a:solidFill>
                <a:cs typeface="Arial" panose="020B0604020202020204" pitchFamily="34" charset="0"/>
              </a:rPr>
              <a:t>Opioid antagonist that effectively reverses respiratory depression in opioid overdose</a:t>
            </a:r>
          </a:p>
          <a:p>
            <a:pPr marL="609585" indent="-465655">
              <a:lnSpc>
                <a:spcPct val="90000"/>
              </a:lnSpc>
              <a:buClr>
                <a:schemeClr val="dk2"/>
              </a:buClr>
              <a:buSzPts val="1900"/>
              <a:buChar char="●"/>
            </a:pPr>
            <a:r>
              <a:rPr lang="en-US" sz="3200" dirty="0">
                <a:solidFill>
                  <a:srgbClr val="2F5597"/>
                </a:solidFill>
                <a:cs typeface="Arial" panose="020B0604020202020204" pitchFamily="34" charset="0"/>
              </a:rPr>
              <a:t>Has a higher affinity to the opioid receptors than opioids</a:t>
            </a:r>
          </a:p>
          <a:p>
            <a:pPr marL="1219170" lvl="1" indent="-465655">
              <a:lnSpc>
                <a:spcPct val="90000"/>
              </a:lnSpc>
              <a:spcBef>
                <a:spcPts val="0"/>
              </a:spcBef>
              <a:buClr>
                <a:schemeClr val="dk2"/>
              </a:buClr>
              <a:buSzPts val="1900"/>
              <a:buChar char="○"/>
            </a:pPr>
            <a:r>
              <a:rPr lang="en-US" sz="3200" dirty="0">
                <a:solidFill>
                  <a:srgbClr val="2F5597"/>
                </a:solidFill>
                <a:cs typeface="Arial" panose="020B0604020202020204" pitchFamily="34" charset="0"/>
              </a:rPr>
              <a:t>Knocks other opioids off the receptors for 30 – 90 minutes</a:t>
            </a:r>
          </a:p>
          <a:p>
            <a:pPr marL="1219170" lvl="1" indent="-465655">
              <a:lnSpc>
                <a:spcPct val="90000"/>
              </a:lnSpc>
              <a:spcBef>
                <a:spcPts val="0"/>
              </a:spcBef>
              <a:buClr>
                <a:schemeClr val="dk2"/>
              </a:buClr>
              <a:buSzPts val="1900"/>
              <a:buChar char="○"/>
            </a:pPr>
            <a:r>
              <a:rPr lang="en-US" sz="3200" dirty="0">
                <a:solidFill>
                  <a:srgbClr val="2F5597"/>
                </a:solidFill>
                <a:cs typeface="Arial" panose="020B0604020202020204" pitchFamily="34" charset="0"/>
              </a:rPr>
              <a:t>Allows person to breathe</a:t>
            </a:r>
          </a:p>
          <a:p>
            <a:pPr marL="609585" indent="-465655">
              <a:lnSpc>
                <a:spcPct val="90000"/>
              </a:lnSpc>
              <a:buClr>
                <a:schemeClr val="dk2"/>
              </a:buClr>
              <a:buSzPts val="1900"/>
              <a:buChar char="●"/>
            </a:pPr>
            <a:r>
              <a:rPr lang="en-US" sz="3200" dirty="0">
                <a:solidFill>
                  <a:srgbClr val="2F5597"/>
                </a:solidFill>
                <a:cs typeface="Arial" panose="020B0604020202020204" pitchFamily="34" charset="0"/>
              </a:rPr>
              <a:t>Only reverses the effects of opioids</a:t>
            </a:r>
          </a:p>
        </p:txBody>
      </p:sp>
      <p:pic>
        <p:nvPicPr>
          <p:cNvPr id="4" name="Google Shape;1670;gedd1e5d395_6_25">
            <a:extLst>
              <a:ext uri="{FF2B5EF4-FFF2-40B4-BE49-F238E27FC236}">
                <a16:creationId xmlns:a16="http://schemas.microsoft.com/office/drawing/2014/main" id="{FC4DC6FF-6867-415F-BE2C-6396BBF96EC8}"/>
              </a:ext>
            </a:extLst>
          </p:cNvPr>
          <p:cNvPicPr preferRelativeResize="0"/>
          <p:nvPr/>
        </p:nvPicPr>
        <p:blipFill>
          <a:blip r:embed="rId3">
            <a:alphaModFix/>
          </a:blip>
          <a:stretch>
            <a:fillRect/>
          </a:stretch>
        </p:blipFill>
        <p:spPr>
          <a:xfrm>
            <a:off x="8193690" y="3295650"/>
            <a:ext cx="2671449" cy="3420373"/>
          </a:xfrm>
          <a:prstGeom prst="rect">
            <a:avLst/>
          </a:prstGeom>
          <a:noFill/>
          <a:ln>
            <a:noFill/>
          </a:ln>
        </p:spPr>
      </p:pic>
      <p:sp>
        <p:nvSpPr>
          <p:cNvPr id="7" name="TextBox 6">
            <a:extLst>
              <a:ext uri="{FF2B5EF4-FFF2-40B4-BE49-F238E27FC236}">
                <a16:creationId xmlns:a16="http://schemas.microsoft.com/office/drawing/2014/main" id="{301BFBD1-E4D3-45C0-BA2B-26DB378888B2}"/>
              </a:ext>
            </a:extLst>
          </p:cNvPr>
          <p:cNvSpPr txBox="1"/>
          <p:nvPr/>
        </p:nvSpPr>
        <p:spPr>
          <a:xfrm>
            <a:off x="755259" y="4659593"/>
            <a:ext cx="6882348"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Calibri" panose="020F0502020204030204" pitchFamily="34" charset="0"/>
                <a:cs typeface="Calibri" panose="020F0502020204030204" pitchFamily="34" charset="0"/>
              </a:rPr>
              <a:t>C</a:t>
            </a:r>
            <a:r>
              <a:rPr kumimoji="0" lang="en-US" sz="24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o-prescribe naloxone if not on hand for any patient at higher risk of overdose (e.g., ≥ 50 MME/day,  benzodiazepine use, patients with OUD)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Calibri" panose="020F0502020204030204" pitchFamily="34" charset="0"/>
                <a:cs typeface="Calibri" panose="020F0502020204030204" pitchFamily="34" charset="0"/>
                <a:hlinkClick r:id="rId4"/>
              </a:rPr>
              <a:t>SC Code of Laws 44-53-361</a:t>
            </a:r>
            <a:endParaRPr lang="en-US" sz="2400" b="1" dirty="0">
              <a:solidFill>
                <a:schemeClr val="bg1"/>
              </a:solidFill>
              <a:latin typeface="Calibri" panose="020F0502020204030204" pitchFamily="34" charset="0"/>
              <a:cs typeface="Calibri" panose="020F0502020204030204" pitchFamily="34" charset="0"/>
            </a:endParaRPr>
          </a:p>
          <a:p>
            <a:pPr algn="ctr">
              <a:defRPr/>
            </a:pPr>
            <a:r>
              <a:rPr lang="en-US" sz="2000" u="sng" dirty="0">
                <a:solidFill>
                  <a:srgbClr val="A6A6A6"/>
                </a:solidFill>
                <a:effectLst/>
                <a:latin typeface="Segoe UI" panose="020B0502040204020203" pitchFamily="34" charset="0"/>
                <a:ea typeface="Times New Roman" panose="02020603050405020304" pitchFamily="18" charset="0"/>
                <a:hlinkClick r:id="rId5"/>
              </a:rPr>
              <a:t>http://www.scstatehouse.gov</a:t>
            </a:r>
            <a:endParaRPr lang="en-US" sz="2000" u="sng" dirty="0">
              <a:solidFill>
                <a:srgbClr val="000000"/>
              </a:solidFill>
              <a:effectLst/>
              <a:latin typeface="Calibri" panose="020F0502020204030204" pitchFamily="34" charset="0"/>
              <a:ea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dirty="0">
              <a:solidFill>
                <a:schemeClr val="bg1"/>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p:txBody>
      </p:sp>
      <p:sp>
        <p:nvSpPr>
          <p:cNvPr id="6" name="Rectangle: Rounded Corners 5">
            <a:extLst>
              <a:ext uri="{FF2B5EF4-FFF2-40B4-BE49-F238E27FC236}">
                <a16:creationId xmlns:a16="http://schemas.microsoft.com/office/drawing/2014/main" id="{024BE671-1179-4FCF-9F0E-A8A2E7463E97}"/>
              </a:ext>
            </a:extLst>
          </p:cNvPr>
          <p:cNvSpPr/>
          <p:nvPr/>
        </p:nvSpPr>
        <p:spPr>
          <a:xfrm>
            <a:off x="8170225" y="3132853"/>
            <a:ext cx="3541589" cy="1143560"/>
          </a:xfrm>
          <a:prstGeom prst="roundRect">
            <a:avLst/>
          </a:prstGeom>
          <a:solidFill>
            <a:srgbClr val="77933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5EFFD4A-F87E-4B0A-AC6D-FF6FD939CE84}"/>
              </a:ext>
            </a:extLst>
          </p:cNvPr>
          <p:cNvSpPr txBox="1"/>
          <p:nvPr/>
        </p:nvSpPr>
        <p:spPr>
          <a:xfrm>
            <a:off x="8400727" y="3149621"/>
            <a:ext cx="3148314" cy="923330"/>
          </a:xfrm>
          <a:prstGeom prst="rect">
            <a:avLst/>
          </a:prstGeom>
          <a:solidFill>
            <a:srgbClr val="77933C"/>
          </a:solidFill>
        </p:spPr>
        <p:txBody>
          <a:bodyPr wrap="square" rtlCol="0">
            <a:spAutoFit/>
          </a:bodyPr>
          <a:lstStyle/>
          <a:p>
            <a:r>
              <a:rPr lang="en-US" sz="5400" dirty="0">
                <a:solidFill>
                  <a:schemeClr val="bg1"/>
                </a:solidFill>
              </a:rPr>
              <a:t>CALL 9-1-1</a:t>
            </a:r>
          </a:p>
        </p:txBody>
      </p:sp>
    </p:spTree>
    <p:extLst>
      <p:ext uri="{BB962C8B-B14F-4D97-AF65-F5344CB8AC3E}">
        <p14:creationId xmlns:p14="http://schemas.microsoft.com/office/powerpoint/2010/main" val="276726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474BC0-051B-4F99-BAE6-0838506DD03F}"/>
              </a:ext>
            </a:extLst>
          </p:cNvPr>
          <p:cNvPicPr>
            <a:picLocks noChangeAspect="1"/>
          </p:cNvPicPr>
          <p:nvPr/>
        </p:nvPicPr>
        <p:blipFill>
          <a:blip r:embed="rId3"/>
          <a:stretch>
            <a:fillRect/>
          </a:stretch>
        </p:blipFill>
        <p:spPr>
          <a:xfrm>
            <a:off x="6667502" y="4482"/>
            <a:ext cx="5299023" cy="6858000"/>
          </a:xfrm>
          <a:prstGeom prst="rect">
            <a:avLst/>
          </a:prstGeom>
        </p:spPr>
      </p:pic>
      <p:sp>
        <p:nvSpPr>
          <p:cNvPr id="2" name="TextBox 1">
            <a:extLst>
              <a:ext uri="{FF2B5EF4-FFF2-40B4-BE49-F238E27FC236}">
                <a16:creationId xmlns:a16="http://schemas.microsoft.com/office/drawing/2014/main" id="{B3A2ED90-7384-4437-B656-60E4D5E2ABAB}"/>
              </a:ext>
            </a:extLst>
          </p:cNvPr>
          <p:cNvSpPr txBox="1"/>
          <p:nvPr/>
        </p:nvSpPr>
        <p:spPr>
          <a:xfrm>
            <a:off x="109728" y="1562226"/>
            <a:ext cx="6649887" cy="4401205"/>
          </a:xfrm>
          <a:prstGeom prst="rect">
            <a:avLst/>
          </a:prstGeom>
          <a:noFill/>
        </p:spPr>
        <p:txBody>
          <a:bodyPr wrap="square" rtlCol="0">
            <a:spAutoFit/>
          </a:bodyPr>
          <a:lstStyle/>
          <a:p>
            <a:r>
              <a:rPr lang="en-US" sz="2400" b="1" dirty="0">
                <a:solidFill>
                  <a:srgbClr val="2F5597"/>
                </a:solidFill>
                <a:ea typeface="+mj-ea"/>
                <a:cs typeface="+mj-cs"/>
                <a:hlinkClick r:id="rId4"/>
              </a:rPr>
              <a:t>Balancing Comfort and Safety in Post-Op Pain Management </a:t>
            </a:r>
            <a:r>
              <a:rPr lang="en-US" sz="2200" i="0" dirty="0">
                <a:effectLst/>
              </a:rPr>
              <a:t>(October 2022)</a:t>
            </a:r>
          </a:p>
          <a:p>
            <a:endParaRPr lang="en-US" sz="1000" i="0" dirty="0">
              <a:effectLst/>
            </a:endParaRPr>
          </a:p>
          <a:p>
            <a:pPr marL="342900" marR="0" lvl="0" indent="-342900">
              <a:spcBef>
                <a:spcPts val="0"/>
              </a:spcBef>
              <a:spcAft>
                <a:spcPts val="0"/>
              </a:spcAft>
              <a:buFont typeface="Symbol" panose="05050102010706020507" pitchFamily="18" charset="2"/>
              <a:buChar char=""/>
            </a:pPr>
            <a:r>
              <a:rPr lang="en-US" dirty="0">
                <a:solidFill>
                  <a:srgbClr val="2F5597"/>
                </a:solidFill>
                <a:latin typeface="Calibri" panose="020F0502020204030204" pitchFamily="34" charset="0"/>
                <a:ea typeface="Times New Roman" panose="02020603050405020304" pitchFamily="18" charset="0"/>
              </a:rPr>
              <a:t>Balancing Comfort and Safety in Post-Op Pain Management</a:t>
            </a:r>
          </a:p>
          <a:p>
            <a:pPr marR="0" lvl="0">
              <a:spcBef>
                <a:spcPts val="0"/>
              </a:spcBef>
              <a:spcAft>
                <a:spcPts val="0"/>
              </a:spcAft>
            </a:pPr>
            <a:r>
              <a:rPr lang="en-US" sz="1800" dirty="0">
                <a:solidFill>
                  <a:srgbClr val="2F5597"/>
                </a:solidFill>
                <a:effectLst/>
                <a:latin typeface="Calibri" panose="020F0502020204030204" pitchFamily="34" charset="0"/>
                <a:ea typeface="Times New Roman" panose="02020603050405020304" pitchFamily="18" charset="0"/>
              </a:rPr>
              <a:t>	</a:t>
            </a:r>
            <a:r>
              <a:rPr lang="en-US" sz="1800" i="1" dirty="0">
                <a:solidFill>
                  <a:srgbClr val="D57926"/>
                </a:solidFill>
                <a:effectLst/>
                <a:latin typeface="Calibri" panose="020F0502020204030204" pitchFamily="34" charset="0"/>
                <a:ea typeface="Times New Roman" panose="02020603050405020304" pitchFamily="18" charset="0"/>
              </a:rPr>
              <a:t>trifol</a:t>
            </a:r>
            <a:r>
              <a:rPr lang="en-US" i="1" dirty="0">
                <a:solidFill>
                  <a:srgbClr val="D57926"/>
                </a:solidFill>
                <a:latin typeface="Calibri" panose="020F0502020204030204" pitchFamily="34" charset="0"/>
                <a:ea typeface="Times New Roman" panose="02020603050405020304" pitchFamily="18" charset="0"/>
              </a:rPr>
              <a:t>d available online in November 2022</a:t>
            </a:r>
            <a:endParaRPr lang="en-US" sz="1800" i="1" dirty="0">
              <a:solidFill>
                <a:srgbClr val="D57926"/>
              </a:solidFill>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rgbClr val="2F5597"/>
                </a:solidFill>
                <a:effectLst/>
                <a:latin typeface="Calibri" panose="020F0502020204030204" pitchFamily="34" charset="0"/>
                <a:ea typeface="Times New Roman" panose="02020603050405020304" pitchFamily="18" charset="0"/>
              </a:rPr>
              <a:t>Managing Your Pain After Surgery Patient Handout </a:t>
            </a:r>
          </a:p>
          <a:p>
            <a:pPr lvl="1"/>
            <a:r>
              <a:rPr lang="en-US" dirty="0">
                <a:solidFill>
                  <a:srgbClr val="D57926"/>
                </a:solidFill>
                <a:effectLst/>
                <a:latin typeface="Calibri" panose="020F0502020204030204" pitchFamily="34" charset="0"/>
                <a:ea typeface="Calibri" panose="020F0502020204030204" pitchFamily="34" charset="0"/>
              </a:rPr>
              <a:t>        </a:t>
            </a:r>
            <a:r>
              <a:rPr lang="en-US" i="1" dirty="0">
                <a:solidFill>
                  <a:srgbClr val="D57926"/>
                </a:solidFill>
                <a:effectLst/>
                <a:latin typeface="Calibri" panose="020F0502020204030204" pitchFamily="34" charset="0"/>
                <a:ea typeface="Calibri" panose="020F0502020204030204" pitchFamily="34" charset="0"/>
              </a:rPr>
              <a:t>available online October 2022</a:t>
            </a:r>
          </a:p>
          <a:p>
            <a:pPr marL="342900" marR="0" lvl="0" indent="-342900">
              <a:spcBef>
                <a:spcPts val="0"/>
              </a:spcBef>
              <a:spcAft>
                <a:spcPts val="0"/>
              </a:spcAft>
              <a:buFont typeface="Symbol" panose="05050102010706020507" pitchFamily="18" charset="2"/>
              <a:buChar char=""/>
            </a:pPr>
            <a:r>
              <a:rPr lang="en-US" sz="1800" dirty="0">
                <a:solidFill>
                  <a:srgbClr val="2F5597"/>
                </a:solidFill>
                <a:effectLst/>
                <a:latin typeface="Calibri" panose="020F0502020204030204" pitchFamily="34" charset="0"/>
                <a:ea typeface="Times New Roman" panose="02020603050405020304" pitchFamily="18" charset="0"/>
              </a:rPr>
              <a:t>Managing Your Pain After Surgery Patient Handout References</a:t>
            </a:r>
          </a:p>
          <a:p>
            <a:pPr lvl="1"/>
            <a:r>
              <a:rPr lang="en-US" dirty="0">
                <a:solidFill>
                  <a:srgbClr val="C00000"/>
                </a:solidFill>
                <a:latin typeface="Calibri" panose="020F0502020204030204" pitchFamily="34" charset="0"/>
                <a:ea typeface="Calibri" panose="020F0502020204030204" pitchFamily="34" charset="0"/>
              </a:rPr>
              <a:t>        </a:t>
            </a:r>
            <a:r>
              <a:rPr lang="en-US" i="1" dirty="0">
                <a:solidFill>
                  <a:srgbClr val="D57926"/>
                </a:solidFill>
                <a:effectLst/>
                <a:latin typeface="Calibri" panose="020F0502020204030204" pitchFamily="34" charset="0"/>
                <a:ea typeface="Calibri" panose="020F0502020204030204" pitchFamily="34" charset="0"/>
              </a:rPr>
              <a:t>available online October 2022 </a:t>
            </a:r>
          </a:p>
          <a:p>
            <a:pPr marL="342900" marR="0" lvl="0" indent="-342900">
              <a:spcBef>
                <a:spcPts val="0"/>
              </a:spcBef>
              <a:spcAft>
                <a:spcPts val="0"/>
              </a:spcAft>
              <a:buFont typeface="Symbol" panose="05050102010706020507" pitchFamily="18" charset="2"/>
              <a:buChar char=""/>
            </a:pPr>
            <a:r>
              <a:rPr lang="en-US" sz="1800" dirty="0">
                <a:solidFill>
                  <a:srgbClr val="2F5597"/>
                </a:solidFill>
                <a:effectLst/>
                <a:latin typeface="Calibri" panose="020F0502020204030204" pitchFamily="34" charset="0"/>
                <a:ea typeface="Times New Roman" panose="02020603050405020304" pitchFamily="18" charset="0"/>
              </a:rPr>
              <a:t>SCRIPTS (PDMP Reports) Quick Tips and Tricks</a:t>
            </a:r>
          </a:p>
          <a:p>
            <a:pPr marR="0" lvl="0">
              <a:spcBef>
                <a:spcPts val="0"/>
              </a:spcBef>
              <a:spcAft>
                <a:spcPts val="0"/>
              </a:spcAft>
            </a:pPr>
            <a:r>
              <a:rPr lang="en-US" i="1" dirty="0">
                <a:solidFill>
                  <a:srgbClr val="2F5597"/>
                </a:solidFill>
                <a:latin typeface="Calibri" panose="020F0502020204030204" pitchFamily="34" charset="0"/>
                <a:ea typeface="Times New Roman" panose="02020603050405020304" pitchFamily="18" charset="0"/>
              </a:rPr>
              <a:t>                 </a:t>
            </a:r>
            <a:r>
              <a:rPr lang="en-US" i="1" dirty="0">
                <a:solidFill>
                  <a:srgbClr val="D57926"/>
                </a:solidFill>
                <a:effectLst/>
                <a:latin typeface="Calibri" panose="020F0502020204030204" pitchFamily="34" charset="0"/>
                <a:ea typeface="Calibri" panose="020F0502020204030204" pitchFamily="34" charset="0"/>
              </a:rPr>
              <a:t>available online October 2022 </a:t>
            </a:r>
            <a:endParaRPr lang="en-US" sz="1800" i="1" dirty="0">
              <a:solidFill>
                <a:srgbClr val="D57926"/>
              </a:solidFill>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endParaRPr lang="en-US" dirty="0">
              <a:latin typeface="Calibri" panose="020F0502020204030204" pitchFamily="34" charset="0"/>
              <a:ea typeface="Calibri" panose="020F0502020204030204" pitchFamily="34" charset="0"/>
            </a:endParaRPr>
          </a:p>
          <a:p>
            <a:pPr marR="0" lvl="0">
              <a:spcBef>
                <a:spcPts val="0"/>
              </a:spcBef>
              <a:spcAft>
                <a:spcPts val="0"/>
              </a:spcAft>
            </a:pPr>
            <a:r>
              <a:rPr lang="en-US" sz="2400" b="1" i="0" dirty="0">
                <a:solidFill>
                  <a:srgbClr val="2F5597"/>
                </a:solidFill>
                <a:effectLst/>
              </a:rPr>
              <a:t>Promoting Safe Medication Disposal </a:t>
            </a:r>
            <a:r>
              <a:rPr lang="en-US" sz="2400" b="0" i="0" dirty="0">
                <a:solidFill>
                  <a:srgbClr val="464646"/>
                </a:solidFill>
                <a:effectLst/>
              </a:rPr>
              <a:t>(March 2019)</a:t>
            </a:r>
          </a:p>
          <a:p>
            <a:pPr marL="342900" marR="0" lvl="0" indent="-342900">
              <a:spcBef>
                <a:spcPts val="0"/>
              </a:spcBef>
              <a:spcAft>
                <a:spcPts val="0"/>
              </a:spcAft>
              <a:buFont typeface="Arial" panose="020B0604020202020204" pitchFamily="34" charset="0"/>
              <a:buChar char="•"/>
            </a:pPr>
            <a:r>
              <a:rPr lang="en-US" dirty="0">
                <a:solidFill>
                  <a:srgbClr val="2E7CBA"/>
                </a:solidFill>
                <a:effectLst/>
                <a:ea typeface="Calibri" panose="020F0502020204030204" pitchFamily="34" charset="0"/>
                <a:hlinkClick r:id="rId5"/>
              </a:rPr>
              <a:t>Medication Disposal Patient Handout </a:t>
            </a:r>
            <a:r>
              <a:rPr lang="en-US" dirty="0">
                <a:solidFill>
                  <a:srgbClr val="464646"/>
                </a:solidFill>
                <a:effectLst/>
                <a:ea typeface="Calibri" panose="020F0502020204030204" pitchFamily="34" charset="0"/>
              </a:rPr>
              <a:t>(updated)</a:t>
            </a:r>
            <a:endParaRPr lang="en-US" dirty="0">
              <a:effectLst/>
              <a:ea typeface="Calibri" panose="020F0502020204030204" pitchFamily="34" charset="0"/>
            </a:endParaRPr>
          </a:p>
        </p:txBody>
      </p:sp>
      <p:pic>
        <p:nvPicPr>
          <p:cNvPr id="5" name="Picture 2">
            <a:extLst>
              <a:ext uri="{FF2B5EF4-FFF2-40B4-BE49-F238E27FC236}">
                <a16:creationId xmlns:a16="http://schemas.microsoft.com/office/drawing/2014/main" id="{A6F0F4F0-B74B-4897-B1CF-AFC7A600BB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867" y="759201"/>
            <a:ext cx="2225449" cy="751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4658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322F3BE-A0D5-488D-BC78-11BB7E1A02F3}"/>
              </a:ext>
            </a:extLst>
          </p:cNvPr>
          <p:cNvSpPr txBox="1"/>
          <p:nvPr/>
        </p:nvSpPr>
        <p:spPr>
          <a:xfrm>
            <a:off x="1306830" y="2872899"/>
            <a:ext cx="4243589" cy="3320668"/>
          </a:xfrm>
          <a:prstGeom prst="rect">
            <a:avLst/>
          </a:prstGeom>
        </p:spPr>
        <p:txBody>
          <a:bodyPr vert="horz" lIns="91440" tIns="45720" rIns="91440" bIns="45720" rtlCol="0">
            <a:normAutofit lnSpcReduction="10000"/>
          </a:bodyPr>
          <a:lstStyle/>
          <a:p>
            <a:pPr>
              <a:lnSpc>
                <a:spcPct val="90000"/>
              </a:lnSpc>
              <a:spcAft>
                <a:spcPts val="600"/>
              </a:spcAft>
            </a:pPr>
            <a:r>
              <a:rPr lang="en-US" sz="2200" dirty="0"/>
              <a:t>Sarah Ball, PharmD</a:t>
            </a:r>
          </a:p>
          <a:p>
            <a:pPr>
              <a:lnSpc>
                <a:spcPct val="90000"/>
              </a:lnSpc>
              <a:spcAft>
                <a:spcPts val="600"/>
              </a:spcAft>
            </a:pPr>
            <a:r>
              <a:rPr lang="en-US" sz="2200" dirty="0">
                <a:hlinkClick r:id="rId3">
                  <a:extLst>
                    <a:ext uri="{A12FA001-AC4F-418D-AE19-62706E023703}">
                      <ahyp:hlinkClr xmlns:ahyp="http://schemas.microsoft.com/office/drawing/2018/hyperlinkcolor" val="tx"/>
                    </a:ext>
                  </a:extLst>
                </a:hlinkClick>
              </a:rPr>
              <a:t>ballsj@musc.edu</a:t>
            </a:r>
            <a:endParaRPr lang="en-US" sz="2200" dirty="0"/>
          </a:p>
          <a:p>
            <a:pPr>
              <a:lnSpc>
                <a:spcPct val="90000"/>
              </a:lnSpc>
              <a:spcAft>
                <a:spcPts val="600"/>
              </a:spcAft>
            </a:pPr>
            <a:r>
              <a:rPr lang="en-US" sz="2200" dirty="0"/>
              <a:t>843.876.2904 </a:t>
            </a:r>
          </a:p>
          <a:p>
            <a:pPr>
              <a:lnSpc>
                <a:spcPct val="90000"/>
              </a:lnSpc>
              <a:spcAft>
                <a:spcPts val="600"/>
              </a:spcAft>
            </a:pPr>
            <a:endParaRPr lang="en-US" sz="2200" dirty="0"/>
          </a:p>
          <a:p>
            <a:pPr>
              <a:lnSpc>
                <a:spcPct val="90000"/>
              </a:lnSpc>
              <a:spcAft>
                <a:spcPts val="600"/>
              </a:spcAft>
            </a:pPr>
            <a:r>
              <a:rPr lang="en-US" sz="2200" dirty="0"/>
              <a:t>Megan Pruitt, PharmD</a:t>
            </a:r>
          </a:p>
          <a:p>
            <a:pPr>
              <a:lnSpc>
                <a:spcPct val="90000"/>
              </a:lnSpc>
              <a:spcAft>
                <a:spcPts val="600"/>
              </a:spcAft>
            </a:pPr>
            <a:r>
              <a:rPr lang="en-US" sz="2200" dirty="0">
                <a:hlinkClick r:id="rId4">
                  <a:extLst>
                    <a:ext uri="{A12FA001-AC4F-418D-AE19-62706E023703}">
                      <ahyp:hlinkClr xmlns:ahyp="http://schemas.microsoft.com/office/drawing/2018/hyperlinkcolor" val="tx"/>
                    </a:ext>
                  </a:extLst>
                </a:hlinkClick>
              </a:rPr>
              <a:t>jamisomr@musc.edu</a:t>
            </a:r>
            <a:endParaRPr lang="en-US" sz="2200" dirty="0"/>
          </a:p>
          <a:p>
            <a:pPr>
              <a:lnSpc>
                <a:spcPct val="90000"/>
              </a:lnSpc>
              <a:spcAft>
                <a:spcPts val="600"/>
              </a:spcAft>
            </a:pPr>
            <a:endParaRPr lang="en-US" sz="2200" dirty="0"/>
          </a:p>
          <a:p>
            <a:pPr>
              <a:lnSpc>
                <a:spcPct val="90000"/>
              </a:lnSpc>
              <a:spcAft>
                <a:spcPts val="600"/>
              </a:spcAft>
            </a:pPr>
            <a:r>
              <a:rPr lang="en-US" sz="2200" dirty="0"/>
              <a:t>Lauren Linder, PharmD</a:t>
            </a:r>
          </a:p>
          <a:p>
            <a:pPr>
              <a:lnSpc>
                <a:spcPct val="90000"/>
              </a:lnSpc>
              <a:spcAft>
                <a:spcPts val="600"/>
              </a:spcAft>
            </a:pPr>
            <a:r>
              <a:rPr lang="en-US" sz="2200" dirty="0">
                <a:hlinkClick r:id="rId3">
                  <a:extLst>
                    <a:ext uri="{A12FA001-AC4F-418D-AE19-62706E023703}">
                      <ahyp:hlinkClr xmlns:ahyp="http://schemas.microsoft.com/office/drawing/2018/hyperlinkcolor" val="tx"/>
                    </a:ext>
                  </a:extLst>
                </a:hlinkClick>
              </a:rPr>
              <a:t>linderl@musc.edu</a:t>
            </a:r>
            <a:endParaRPr lang="en-US" sz="2200" dirty="0"/>
          </a:p>
          <a:p>
            <a:pPr indent="-228600">
              <a:lnSpc>
                <a:spcPct val="90000"/>
              </a:lnSpc>
              <a:spcAft>
                <a:spcPts val="600"/>
              </a:spcAft>
              <a:buFont typeface="Arial" panose="020B0604020202020204" pitchFamily="34" charset="0"/>
              <a:buChar char="•"/>
            </a:pPr>
            <a:endParaRPr lang="en-US" sz="1500" dirty="0"/>
          </a:p>
          <a:p>
            <a:pPr indent="-228600">
              <a:lnSpc>
                <a:spcPct val="90000"/>
              </a:lnSpc>
              <a:spcAft>
                <a:spcPts val="600"/>
              </a:spcAft>
              <a:buFont typeface="Arial" panose="020B0604020202020204" pitchFamily="34" charset="0"/>
              <a:buChar char="•"/>
            </a:pPr>
            <a:endParaRPr lang="en-US" sz="1500" dirty="0"/>
          </a:p>
          <a:p>
            <a:pPr indent="-228600">
              <a:lnSpc>
                <a:spcPct val="90000"/>
              </a:lnSpc>
              <a:spcAft>
                <a:spcPts val="600"/>
              </a:spcAft>
              <a:buFont typeface="Arial" panose="020B0604020202020204" pitchFamily="34" charset="0"/>
              <a:buChar char="•"/>
            </a:pPr>
            <a:endParaRPr lang="en-US" sz="1500" dirty="0"/>
          </a:p>
        </p:txBody>
      </p:sp>
      <p:pic>
        <p:nvPicPr>
          <p:cNvPr id="3" name="Content Placeholder 4">
            <a:extLst>
              <a:ext uri="{FF2B5EF4-FFF2-40B4-BE49-F238E27FC236}">
                <a16:creationId xmlns:a16="http://schemas.microsoft.com/office/drawing/2014/main" id="{F3C2B29B-6C32-4453-9333-DF23F110BEC9}"/>
              </a:ext>
            </a:extLst>
          </p:cNvPr>
          <p:cNvPicPr>
            <a:picLocks noChangeAspect="1"/>
          </p:cNvPicPr>
          <p:nvPr/>
        </p:nvPicPr>
        <p:blipFill rotWithShape="1">
          <a:blip r:embed="rId5">
            <a:extLst>
              <a:ext uri="{28A0092B-C50C-407E-A947-70E740481C1C}">
                <a14:useLocalDpi xmlns:a14="http://schemas.microsoft.com/office/drawing/2010/main" val="0"/>
              </a:ext>
            </a:extLst>
          </a:blip>
          <a:srcRect l="16775" r="16774"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p:spPr>
      </p:pic>
      <p:sp>
        <p:nvSpPr>
          <p:cNvPr id="8" name="TextBox 7">
            <a:extLst>
              <a:ext uri="{FF2B5EF4-FFF2-40B4-BE49-F238E27FC236}">
                <a16:creationId xmlns:a16="http://schemas.microsoft.com/office/drawing/2014/main" id="{7ADA2AEC-AA81-4BB1-9B19-2DD91DC29366}"/>
              </a:ext>
            </a:extLst>
          </p:cNvPr>
          <p:cNvSpPr txBox="1"/>
          <p:nvPr/>
        </p:nvSpPr>
        <p:spPr>
          <a:xfrm>
            <a:off x="3105953" y="6476342"/>
            <a:ext cx="2704281" cy="369332"/>
          </a:xfrm>
          <a:prstGeom prst="rect">
            <a:avLst/>
          </a:prstGeom>
          <a:noFill/>
        </p:spPr>
        <p:txBody>
          <a:bodyPr wrap="square" rtlCol="0">
            <a:spAutoFit/>
          </a:bodyPr>
          <a:lstStyle/>
          <a:p>
            <a:pPr algn="r"/>
            <a:r>
              <a:rPr lang="en-US" sz="900" dirty="0"/>
              <a:t>Photo Taken By: C. Frank </a:t>
            </a:r>
            <a:r>
              <a:rPr lang="en-US" sz="900" dirty="0" err="1"/>
              <a:t>Starmer</a:t>
            </a:r>
            <a:br>
              <a:rPr lang="en-US" sz="900" dirty="0"/>
            </a:br>
            <a:r>
              <a:rPr lang="en-US" sz="900" u="sng" dirty="0"/>
              <a:t>https://creativecommons.org/licenses/by-nc-sa/3.0/</a:t>
            </a:r>
            <a:r>
              <a:rPr lang="en-US" sz="900" dirty="0"/>
              <a:t> </a:t>
            </a:r>
          </a:p>
        </p:txBody>
      </p:sp>
      <p:sp>
        <p:nvSpPr>
          <p:cNvPr id="9" name="Title 1">
            <a:extLst>
              <a:ext uri="{FF2B5EF4-FFF2-40B4-BE49-F238E27FC236}">
                <a16:creationId xmlns:a16="http://schemas.microsoft.com/office/drawing/2014/main" id="{65ADD1E1-4D20-427A-B90B-A92DE9742E22}"/>
              </a:ext>
            </a:extLst>
          </p:cNvPr>
          <p:cNvSpPr txBox="1">
            <a:spLocks/>
          </p:cNvSpPr>
          <p:nvPr/>
        </p:nvSpPr>
        <p:spPr>
          <a:xfrm>
            <a:off x="381000" y="274638"/>
            <a:ext cx="6229350" cy="1143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2F5597"/>
                </a:solidFill>
                <a:latin typeface="NYTYN M+ Verlag"/>
              </a:rPr>
              <a:t>Cooper River Bridges</a:t>
            </a:r>
          </a:p>
        </p:txBody>
      </p:sp>
    </p:spTree>
    <p:extLst>
      <p:ext uri="{BB962C8B-B14F-4D97-AF65-F5344CB8AC3E}">
        <p14:creationId xmlns:p14="http://schemas.microsoft.com/office/powerpoint/2010/main" val="273916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3805D-31EB-4386-8645-BADE5986C744}"/>
              </a:ext>
            </a:extLst>
          </p:cNvPr>
          <p:cNvSpPr>
            <a:spLocks noGrp="1"/>
          </p:cNvSpPr>
          <p:nvPr>
            <p:ph type="title"/>
          </p:nvPr>
        </p:nvSpPr>
        <p:spPr/>
        <p:txBody>
          <a:bodyPr>
            <a:normAutofit/>
          </a:bodyPr>
          <a:lstStyle/>
          <a:p>
            <a:pPr algn="ctr"/>
            <a:r>
              <a:rPr lang="en-US" sz="3200" b="1" i="0" u="none" strike="noStrike" baseline="0" dirty="0">
                <a:solidFill>
                  <a:schemeClr val="accent1">
                    <a:lumMod val="75000"/>
                  </a:schemeClr>
                </a:solidFill>
                <a:latin typeface="+mn-lt"/>
              </a:rPr>
              <a:t>POST-OP PAIN MANAGEMENT BEGINS BEFORE SURGERY</a:t>
            </a:r>
            <a:endParaRPr lang="en-US" sz="4000" b="1" dirty="0">
              <a:solidFill>
                <a:schemeClr val="accent1">
                  <a:lumMod val="75000"/>
                </a:schemeClr>
              </a:solidFill>
              <a:latin typeface="+mn-lt"/>
              <a:cs typeface="Aharoni" panose="02010803020104030203" pitchFamily="2" charset="-79"/>
            </a:endParaRPr>
          </a:p>
        </p:txBody>
      </p:sp>
      <p:sp>
        <p:nvSpPr>
          <p:cNvPr id="3" name="Content Placeholder 2">
            <a:extLst>
              <a:ext uri="{FF2B5EF4-FFF2-40B4-BE49-F238E27FC236}">
                <a16:creationId xmlns:a16="http://schemas.microsoft.com/office/drawing/2014/main" id="{179E4674-25B2-4CA8-BCC0-92628CD81929}"/>
              </a:ext>
            </a:extLst>
          </p:cNvPr>
          <p:cNvSpPr>
            <a:spLocks noGrp="1"/>
          </p:cNvSpPr>
          <p:nvPr>
            <p:ph idx="1"/>
          </p:nvPr>
        </p:nvSpPr>
        <p:spPr>
          <a:xfrm>
            <a:off x="838200" y="1371600"/>
            <a:ext cx="10515600" cy="4805363"/>
          </a:xfrm>
        </p:spPr>
        <p:txBody>
          <a:bodyPr>
            <a:normAutofit/>
          </a:bodyPr>
          <a:lstStyle/>
          <a:p>
            <a:pPr algn="l"/>
            <a:endParaRPr lang="en-US" sz="1800" b="0" i="0" u="none" strike="noStrike" baseline="0" dirty="0">
              <a:solidFill>
                <a:srgbClr val="000000"/>
              </a:solidFill>
              <a:latin typeface="NYTYN M+ Verlag"/>
            </a:endParaRPr>
          </a:p>
          <a:p>
            <a:pPr algn="just"/>
            <a:r>
              <a:rPr lang="en-US" b="1" i="0" u="none" strike="noStrike" baseline="0" dirty="0">
                <a:solidFill>
                  <a:schemeClr val="accent2">
                    <a:lumMod val="75000"/>
                  </a:schemeClr>
                </a:solidFill>
                <a:latin typeface="NYTYN M+ Verlag"/>
              </a:rPr>
              <a:t>SET APPROPRIATE EXPECTATIONS</a:t>
            </a:r>
          </a:p>
          <a:p>
            <a:pPr marL="0" indent="0" algn="just">
              <a:buNone/>
            </a:pPr>
            <a:endParaRPr lang="en-US" b="0" i="0" u="none" strike="noStrike" baseline="0" dirty="0">
              <a:solidFill>
                <a:schemeClr val="accent2">
                  <a:lumMod val="75000"/>
                </a:schemeClr>
              </a:solidFill>
              <a:latin typeface="NYTYN M+ Verlag"/>
            </a:endParaRPr>
          </a:p>
          <a:p>
            <a:pPr algn="just"/>
            <a:r>
              <a:rPr lang="en-US" b="1" i="0" u="none" strike="noStrike" baseline="0" dirty="0">
                <a:solidFill>
                  <a:schemeClr val="accent2">
                    <a:lumMod val="75000"/>
                  </a:schemeClr>
                </a:solidFill>
                <a:latin typeface="NYTYN M+ Verlag"/>
              </a:rPr>
              <a:t>SCREEN PATIENTS</a:t>
            </a:r>
          </a:p>
          <a:p>
            <a:pPr marL="0" indent="0" algn="just">
              <a:buNone/>
            </a:pPr>
            <a:endParaRPr lang="en-US" b="0" i="0" u="none" strike="noStrike" baseline="0" dirty="0">
              <a:solidFill>
                <a:schemeClr val="accent2">
                  <a:lumMod val="75000"/>
                </a:schemeClr>
              </a:solidFill>
              <a:latin typeface="NYTYN M+ Verlag"/>
            </a:endParaRPr>
          </a:p>
          <a:p>
            <a:pPr algn="just"/>
            <a:r>
              <a:rPr lang="en-US" b="1" i="0" u="none" strike="noStrike" baseline="0" dirty="0">
                <a:solidFill>
                  <a:schemeClr val="accent2">
                    <a:lumMod val="75000"/>
                  </a:schemeClr>
                </a:solidFill>
                <a:latin typeface="NYTYN M+ Verlag"/>
              </a:rPr>
              <a:t>USE MULTI-MODAL PAIN MANAGEMENT</a:t>
            </a:r>
          </a:p>
          <a:p>
            <a:pPr marL="0" indent="0" algn="just">
              <a:buNone/>
            </a:pPr>
            <a:endParaRPr lang="en-US" b="1" i="0" u="none" strike="noStrike" baseline="0" dirty="0">
              <a:solidFill>
                <a:schemeClr val="accent2">
                  <a:lumMod val="75000"/>
                </a:schemeClr>
              </a:solidFill>
              <a:latin typeface="NYTYN M+ Verlag"/>
            </a:endParaRPr>
          </a:p>
          <a:p>
            <a:pPr algn="just"/>
            <a:r>
              <a:rPr lang="en-US" b="1" i="0" u="none" strike="noStrike" baseline="0" dirty="0">
                <a:solidFill>
                  <a:schemeClr val="accent2">
                    <a:lumMod val="75000"/>
                  </a:schemeClr>
                </a:solidFill>
                <a:latin typeface="NYTYN M+ Verlag"/>
              </a:rPr>
              <a:t>COORDINATE A POST-OP PAIN MANAGEMENT PLAN</a:t>
            </a:r>
            <a:endParaRPr lang="en-US" dirty="0">
              <a:solidFill>
                <a:schemeClr val="accent2">
                  <a:lumMod val="75000"/>
                </a:schemeClr>
              </a:solidFill>
            </a:endParaRPr>
          </a:p>
        </p:txBody>
      </p:sp>
    </p:spTree>
    <p:extLst>
      <p:ext uri="{BB962C8B-B14F-4D97-AF65-F5344CB8AC3E}">
        <p14:creationId xmlns:p14="http://schemas.microsoft.com/office/powerpoint/2010/main" val="3336888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B4923-1A6A-477B-8313-CFA661580727}"/>
              </a:ext>
            </a:extLst>
          </p:cNvPr>
          <p:cNvSpPr>
            <a:spLocks noGrp="1"/>
          </p:cNvSpPr>
          <p:nvPr>
            <p:ph type="title"/>
          </p:nvPr>
        </p:nvSpPr>
        <p:spPr>
          <a:xfrm>
            <a:off x="838200" y="59808"/>
            <a:ext cx="10515600" cy="1325563"/>
          </a:xfrm>
        </p:spPr>
        <p:txBody>
          <a:bodyPr>
            <a:noAutofit/>
          </a:bodyPr>
          <a:lstStyle/>
          <a:p>
            <a:pPr algn="ctr"/>
            <a:r>
              <a:rPr lang="en-US" sz="3200" b="1" dirty="0">
                <a:solidFill>
                  <a:srgbClr val="2F5597"/>
                </a:solidFill>
                <a:latin typeface="NYTYN M+ Verlag"/>
              </a:rPr>
              <a:t>TRAJECTORY OF CHRONIC OPIOID USE (COU) POST-SURGERY</a:t>
            </a:r>
            <a:br>
              <a:rPr lang="en-US" sz="1200"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br>
            <a:endParaRPr lang="en-US" sz="3200" dirty="0">
              <a:solidFill>
                <a:srgbClr val="2F5597"/>
              </a:solidFill>
            </a:endParaRPr>
          </a:p>
        </p:txBody>
      </p:sp>
      <p:sp>
        <p:nvSpPr>
          <p:cNvPr id="5" name="TextBox 4">
            <a:extLst>
              <a:ext uri="{FF2B5EF4-FFF2-40B4-BE49-F238E27FC236}">
                <a16:creationId xmlns:a16="http://schemas.microsoft.com/office/drawing/2014/main" id="{07243EF8-2A93-4605-9482-28BD4050F7C6}"/>
              </a:ext>
            </a:extLst>
          </p:cNvPr>
          <p:cNvSpPr txBox="1"/>
          <p:nvPr/>
        </p:nvSpPr>
        <p:spPr>
          <a:xfrm>
            <a:off x="956714" y="722913"/>
            <a:ext cx="10278569" cy="461665"/>
          </a:xfrm>
          <a:prstGeom prst="rect">
            <a:avLst/>
          </a:prstGeom>
          <a:noFill/>
        </p:spPr>
        <p:txBody>
          <a:bodyPr wrap="square" rtlCol="0">
            <a:spAutoFit/>
          </a:bodyPr>
          <a:lstStyle/>
          <a:p>
            <a:pPr algn="ctr"/>
            <a:r>
              <a:rPr lang="en-US" sz="2400" i="1" dirty="0">
                <a:solidFill>
                  <a:schemeClr val="accent2">
                    <a:lumMod val="75000"/>
                  </a:schemeClr>
                </a:solidFill>
                <a:latin typeface="Calibri" panose="020F0502020204030204" pitchFamily="34" charset="0"/>
                <a:cs typeface="Times New Roman" panose="02020603050405020304" pitchFamily="18" charset="0"/>
              </a:rPr>
              <a:t>(Data analyses to inform educational outreach) </a:t>
            </a:r>
            <a:endParaRPr lang="en-US" sz="2400" dirty="0"/>
          </a:p>
        </p:txBody>
      </p:sp>
      <p:graphicFrame>
        <p:nvGraphicFramePr>
          <p:cNvPr id="8" name="Table 5">
            <a:extLst>
              <a:ext uri="{FF2B5EF4-FFF2-40B4-BE49-F238E27FC236}">
                <a16:creationId xmlns:a16="http://schemas.microsoft.com/office/drawing/2014/main" id="{8A727864-405C-46CF-8B22-B59E187D024C}"/>
              </a:ext>
            </a:extLst>
          </p:cNvPr>
          <p:cNvGraphicFramePr>
            <a:graphicFrameLocks noGrp="1"/>
          </p:cNvGraphicFramePr>
          <p:nvPr>
            <p:ph idx="1"/>
            <p:extLst>
              <p:ext uri="{D42A27DB-BD31-4B8C-83A1-F6EECF244321}">
                <p14:modId xmlns:p14="http://schemas.microsoft.com/office/powerpoint/2010/main" val="3891461260"/>
              </p:ext>
            </p:extLst>
          </p:nvPr>
        </p:nvGraphicFramePr>
        <p:xfrm>
          <a:off x="1144640" y="1220743"/>
          <a:ext cx="9717730" cy="4480560"/>
        </p:xfrm>
        <a:graphic>
          <a:graphicData uri="http://schemas.openxmlformats.org/drawingml/2006/table">
            <a:tbl>
              <a:tblPr firstRow="1" bandRow="1">
                <a:tableStyleId>{18603FDC-E32A-4AB5-989C-0864C3EAD2B8}</a:tableStyleId>
              </a:tblPr>
              <a:tblGrid>
                <a:gridCol w="2655360">
                  <a:extLst>
                    <a:ext uri="{9D8B030D-6E8A-4147-A177-3AD203B41FA5}">
                      <a16:colId xmlns:a16="http://schemas.microsoft.com/office/drawing/2014/main" val="22074407"/>
                    </a:ext>
                  </a:extLst>
                </a:gridCol>
                <a:gridCol w="775583">
                  <a:extLst>
                    <a:ext uri="{9D8B030D-6E8A-4147-A177-3AD203B41FA5}">
                      <a16:colId xmlns:a16="http://schemas.microsoft.com/office/drawing/2014/main" val="3239607257"/>
                    </a:ext>
                  </a:extLst>
                </a:gridCol>
                <a:gridCol w="1040741">
                  <a:extLst>
                    <a:ext uri="{9D8B030D-6E8A-4147-A177-3AD203B41FA5}">
                      <a16:colId xmlns:a16="http://schemas.microsoft.com/office/drawing/2014/main" val="1542058909"/>
                    </a:ext>
                  </a:extLst>
                </a:gridCol>
                <a:gridCol w="1180677">
                  <a:extLst>
                    <a:ext uri="{9D8B030D-6E8A-4147-A177-3AD203B41FA5}">
                      <a16:colId xmlns:a16="http://schemas.microsoft.com/office/drawing/2014/main" val="1341080302"/>
                    </a:ext>
                  </a:extLst>
                </a:gridCol>
                <a:gridCol w="1489029">
                  <a:extLst>
                    <a:ext uri="{9D8B030D-6E8A-4147-A177-3AD203B41FA5}">
                      <a16:colId xmlns:a16="http://schemas.microsoft.com/office/drawing/2014/main" val="2444102184"/>
                    </a:ext>
                  </a:extLst>
                </a:gridCol>
                <a:gridCol w="1347168">
                  <a:extLst>
                    <a:ext uri="{9D8B030D-6E8A-4147-A177-3AD203B41FA5}">
                      <a16:colId xmlns:a16="http://schemas.microsoft.com/office/drawing/2014/main" val="2723195662"/>
                    </a:ext>
                  </a:extLst>
                </a:gridCol>
                <a:gridCol w="1229172">
                  <a:extLst>
                    <a:ext uri="{9D8B030D-6E8A-4147-A177-3AD203B41FA5}">
                      <a16:colId xmlns:a16="http://schemas.microsoft.com/office/drawing/2014/main" val="4064856005"/>
                    </a:ext>
                  </a:extLst>
                </a:gridCol>
              </a:tblGrid>
              <a:tr h="335191">
                <a:tc>
                  <a:txBody>
                    <a:bodyPr/>
                    <a:lstStyle/>
                    <a:p>
                      <a:pPr algn="r"/>
                      <a:endParaRPr lang="en-US" dirty="0">
                        <a:highlight>
                          <a:srgbClr val="2F5597"/>
                        </a:highlight>
                      </a:endParaRPr>
                    </a:p>
                  </a:txBody>
                  <a:tcPr anchor="b">
                    <a:lnL w="9525" cap="flat" cmpd="sng" algn="ctr">
                      <a:noFill/>
                      <a:prstDash val="solid"/>
                    </a:lnL>
                    <a:lnR>
                      <a:noFill/>
                    </a:lnR>
                    <a:lnT w="9525" cap="flat" cmpd="sng" algn="ctr">
                      <a:noFill/>
                      <a:prstDash val="solid"/>
                    </a:lnT>
                    <a:lnB w="38100" cap="flat" cmpd="sng" algn="ctr">
                      <a:noFill/>
                      <a:prstDash val="solid"/>
                    </a:lnB>
                    <a:lnTlToBr w="12700" cmpd="sng">
                      <a:noFill/>
                      <a:prstDash val="solid"/>
                    </a:lnTlToBr>
                    <a:lnBlToTr w="12700" cmpd="sng">
                      <a:noFill/>
                      <a:prstDash val="solid"/>
                    </a:lnBlToTr>
                    <a:solidFill>
                      <a:srgbClr val="2F5597"/>
                    </a:solidFill>
                  </a:tcPr>
                </a:tc>
                <a:tc gridSpan="6">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highlight>
                            <a:srgbClr val="2F5597"/>
                          </a:highlight>
                        </a:rPr>
                        <a:t>Patients</a:t>
                      </a:r>
                    </a:p>
                  </a:txBody>
                  <a:tcPr anchor="b">
                    <a:lnL>
                      <a:noFill/>
                    </a:lnL>
                    <a:lnR w="9525" cap="flat" cmpd="sng" algn="ctr">
                      <a:noFill/>
                      <a:prstDash val="solid"/>
                    </a:lnR>
                    <a:lnT w="9525" cap="flat" cmpd="sng" algn="ctr">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5597"/>
                    </a:solidFill>
                  </a:tcPr>
                </a:tc>
                <a:tc hMerge="1">
                  <a:txBody>
                    <a:bodyPr/>
                    <a:lstStyle/>
                    <a:p>
                      <a:pPr algn="ctr"/>
                      <a:endParaRPr lang="en-US" dirty="0"/>
                    </a:p>
                  </a:txBody>
                  <a:tcPr anchor="b">
                    <a:lnT w="38100" cap="flat" cmpd="sng" algn="ctr">
                      <a:noFill/>
                      <a:prstDash val="solid"/>
                    </a:lnT>
                    <a:lnB>
                      <a:noFill/>
                    </a:lnB>
                  </a:tcPr>
                </a:tc>
                <a:tc hMerge="1">
                  <a:txBody>
                    <a:bodyPr/>
                    <a:lstStyle/>
                    <a:p>
                      <a:pPr algn="ctr"/>
                      <a:endParaRPr lang="en-US" dirty="0"/>
                    </a:p>
                  </a:txBody>
                  <a:tcPr anchor="b">
                    <a:lnT w="38100" cap="flat" cmpd="sng" algn="ctr">
                      <a:noFill/>
                      <a:prstDash val="solid"/>
                    </a:lnT>
                    <a:lnB>
                      <a:noFill/>
                    </a:lnB>
                  </a:tcPr>
                </a:tc>
                <a:tc hMerge="1">
                  <a:txBody>
                    <a:bodyPr/>
                    <a:lstStyle/>
                    <a:p>
                      <a:pPr algn="ctr"/>
                      <a:endParaRPr lang="en-US" dirty="0"/>
                    </a:p>
                  </a:txBody>
                  <a:tcPr anchor="b">
                    <a:lnT w="38100" cap="flat" cmpd="sng" algn="ctr">
                      <a:noFill/>
                      <a:prstDash val="solid"/>
                    </a:lnT>
                    <a:lnB>
                      <a:noFill/>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nchor="b">
                    <a:lnL>
                      <a:noFill/>
                    </a:lnL>
                    <a:lnT w="38100" cap="flat" cmpd="sng" algn="ctr">
                      <a:noFill/>
                      <a:prstDash val="solid"/>
                    </a:lnT>
                    <a:lnB>
                      <a:noFill/>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nchor="b">
                    <a:lnL>
                      <a:noFill/>
                    </a:lnL>
                    <a:lnT w="38100" cap="flat" cmpd="sng" algn="ctr">
                      <a:noFill/>
                      <a:prstDash val="solid"/>
                    </a:lnT>
                    <a:lnB>
                      <a:noFill/>
                    </a:lnB>
                  </a:tcPr>
                </a:tc>
                <a:extLst>
                  <a:ext uri="{0D108BD9-81ED-4DB2-BD59-A6C34878D82A}">
                    <a16:rowId xmlns:a16="http://schemas.microsoft.com/office/drawing/2014/main" val="2207203143"/>
                  </a:ext>
                </a:extLst>
              </a:tr>
              <a:tr h="1089371">
                <a:tc>
                  <a:txBody>
                    <a:bodyPr/>
                    <a:lstStyle/>
                    <a:p>
                      <a:pPr algn="r"/>
                      <a:r>
                        <a:rPr lang="en-US" dirty="0">
                          <a:highlight>
                            <a:srgbClr val="2F5597"/>
                          </a:highlight>
                        </a:rPr>
                        <a:t>Surgery</a:t>
                      </a:r>
                    </a:p>
                  </a:txBody>
                  <a:tcPr anchor="b">
                    <a:lnT w="38100" cap="flat" cmpd="sng" algn="ctr">
                      <a:noFill/>
                      <a:prstDash val="solid"/>
                    </a:lnT>
                    <a:solidFill>
                      <a:srgbClr val="2F5597"/>
                    </a:solidFill>
                  </a:tcPr>
                </a:tc>
                <a:tc>
                  <a:txBody>
                    <a:bodyPr/>
                    <a:lstStyle/>
                    <a:p>
                      <a:pPr algn="r"/>
                      <a:r>
                        <a:rPr lang="en-US" dirty="0">
                          <a:highlight>
                            <a:srgbClr val="2F5597"/>
                          </a:highlight>
                        </a:rPr>
                        <a:t>Age</a:t>
                      </a:r>
                    </a:p>
                  </a:txBody>
                  <a:tcPr anchor="b">
                    <a:lnT w="12700" cap="flat" cmpd="sng" algn="ctr">
                      <a:solidFill>
                        <a:schemeClr val="bg1"/>
                      </a:solidFill>
                      <a:prstDash val="solid"/>
                      <a:round/>
                      <a:headEnd type="none" w="med" len="med"/>
                      <a:tailEnd type="none" w="med" len="med"/>
                    </a:lnT>
                    <a:solidFill>
                      <a:srgbClr val="2F5597"/>
                    </a:solidFill>
                  </a:tcPr>
                </a:tc>
                <a:tc>
                  <a:txBody>
                    <a:bodyPr/>
                    <a:lstStyle/>
                    <a:p>
                      <a:pPr algn="r"/>
                      <a:r>
                        <a:rPr lang="en-US" dirty="0">
                          <a:highlight>
                            <a:srgbClr val="2F5597"/>
                          </a:highlight>
                        </a:rPr>
                        <a:t>Total Count</a:t>
                      </a:r>
                    </a:p>
                  </a:txBody>
                  <a:tcPr anchor="b">
                    <a:lnT w="12700" cap="flat" cmpd="sng" algn="ctr">
                      <a:solidFill>
                        <a:schemeClr val="bg1"/>
                      </a:solidFill>
                      <a:prstDash val="solid"/>
                      <a:round/>
                      <a:headEnd type="none" w="med" len="med"/>
                      <a:tailEnd type="none" w="med" len="med"/>
                    </a:lnT>
                    <a:solidFill>
                      <a:srgbClr val="2F5597"/>
                    </a:solidFill>
                  </a:tcPr>
                </a:tc>
                <a:tc>
                  <a:txBody>
                    <a:bodyPr/>
                    <a:lstStyle/>
                    <a:p>
                      <a:pPr algn="r"/>
                      <a:r>
                        <a:rPr lang="en-US" dirty="0">
                          <a:highlight>
                            <a:srgbClr val="2F5597"/>
                          </a:highlight>
                        </a:rPr>
                        <a:t>% COU post-surgery</a:t>
                      </a:r>
                    </a:p>
                    <a:p>
                      <a:pPr algn="r"/>
                      <a:r>
                        <a:rPr lang="en-US" dirty="0">
                          <a:highlight>
                            <a:srgbClr val="2F5597"/>
                          </a:highlight>
                        </a:rPr>
                        <a:t>(GLMM)</a:t>
                      </a:r>
                    </a:p>
                  </a:txBody>
                  <a:tcPr anchor="b">
                    <a:lnT w="12700" cap="flat" cmpd="sng" algn="ctr">
                      <a:solidFill>
                        <a:schemeClr val="bg1"/>
                      </a:solidFill>
                      <a:prstDash val="solid"/>
                      <a:round/>
                      <a:headEnd type="none" w="med" len="med"/>
                      <a:tailEnd type="none" w="med" len="med"/>
                    </a:lnT>
                    <a:solidFill>
                      <a:srgbClr val="2F5597"/>
                    </a:solidFill>
                  </a:tcPr>
                </a:tc>
                <a:tc>
                  <a:txBody>
                    <a:bodyPr/>
                    <a:lstStyle/>
                    <a:p>
                      <a:pPr algn="r"/>
                      <a:r>
                        <a:rPr lang="en-US" dirty="0">
                          <a:highlight>
                            <a:srgbClr val="2F5597"/>
                          </a:highlight>
                        </a:rPr>
                        <a:t>% COU with concerning trajectory</a:t>
                      </a:r>
                    </a:p>
                    <a:p>
                      <a:pPr algn="r"/>
                      <a:r>
                        <a:rPr lang="en-US" dirty="0">
                          <a:highlight>
                            <a:srgbClr val="2F5597"/>
                          </a:highlight>
                        </a:rPr>
                        <a:t>(GBTM)</a:t>
                      </a:r>
                    </a:p>
                  </a:txBody>
                  <a:tcPr anchor="b">
                    <a:lnT w="12700" cap="flat" cmpd="sng" algn="ctr">
                      <a:solidFill>
                        <a:schemeClr val="bg1"/>
                      </a:solidFill>
                      <a:prstDash val="solid"/>
                      <a:round/>
                      <a:headEnd type="none" w="med" len="med"/>
                      <a:tailEnd type="none" w="med" len="med"/>
                    </a:lnT>
                    <a:solidFill>
                      <a:srgbClr val="2F5597"/>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highlight>
                            <a:srgbClr val="2F5597"/>
                          </a:highlight>
                        </a:rPr>
                        <a:t>Total opioid naïve pre-surgery</a:t>
                      </a:r>
                    </a:p>
                  </a:txBody>
                  <a:tcPr anchor="b">
                    <a:lnT w="12700" cap="flat" cmpd="sng" algn="ctr">
                      <a:noFill/>
                      <a:prstDash val="solid"/>
                      <a:round/>
                      <a:headEnd type="none" w="med" len="med"/>
                      <a:tailEnd type="none" w="med" len="med"/>
                    </a:lnT>
                    <a:solidFill>
                      <a:srgbClr val="2F5597"/>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highlight>
                            <a:srgbClr val="2F5597"/>
                          </a:highlight>
                        </a:rPr>
                        <a:t>% opioid naïve with COU post-surgery</a:t>
                      </a:r>
                    </a:p>
                  </a:txBody>
                  <a:tcPr anchor="b">
                    <a:lnT w="12700" cap="flat" cmpd="sng" algn="ctr">
                      <a:noFill/>
                      <a:prstDash val="solid"/>
                      <a:round/>
                      <a:headEnd type="none" w="med" len="med"/>
                      <a:tailEnd type="none" w="med" len="med"/>
                    </a:lnT>
                    <a:solidFill>
                      <a:srgbClr val="2F5597"/>
                    </a:solidFill>
                  </a:tcPr>
                </a:tc>
                <a:extLst>
                  <a:ext uri="{0D108BD9-81ED-4DB2-BD59-A6C34878D82A}">
                    <a16:rowId xmlns:a16="http://schemas.microsoft.com/office/drawing/2014/main" val="2087888101"/>
                  </a:ext>
                </a:extLst>
              </a:tr>
              <a:tr h="335191">
                <a:tc>
                  <a:txBody>
                    <a:bodyPr/>
                    <a:lstStyle/>
                    <a:p>
                      <a:pPr algn="r"/>
                      <a:r>
                        <a:rPr lang="en-US" dirty="0">
                          <a:solidFill>
                            <a:schemeClr val="tx1"/>
                          </a:solidFill>
                        </a:rPr>
                        <a:t>Tonsillectomy*</a:t>
                      </a:r>
                    </a:p>
                  </a:txBody>
                  <a:tcPr>
                    <a:solidFill>
                      <a:srgbClr val="BBDDE6"/>
                    </a:solidFill>
                  </a:tcPr>
                </a:tc>
                <a:tc>
                  <a:txBody>
                    <a:bodyPr/>
                    <a:lstStyle/>
                    <a:p>
                      <a:pPr algn="r"/>
                      <a:r>
                        <a:rPr lang="en-US" dirty="0">
                          <a:solidFill>
                            <a:schemeClr val="tx1"/>
                          </a:solidFill>
                        </a:rPr>
                        <a:t>Peds</a:t>
                      </a:r>
                    </a:p>
                  </a:txBody>
                  <a:tcPr>
                    <a:solidFill>
                      <a:srgbClr val="BBDDE6"/>
                    </a:solidFill>
                  </a:tcPr>
                </a:tc>
                <a:tc>
                  <a:txBody>
                    <a:bodyPr/>
                    <a:lstStyle/>
                    <a:p>
                      <a:pPr algn="r"/>
                      <a:r>
                        <a:rPr lang="en-US" dirty="0">
                          <a:solidFill>
                            <a:schemeClr val="tx1"/>
                          </a:solidFill>
                        </a:rPr>
                        <a:t>11,578</a:t>
                      </a:r>
                    </a:p>
                  </a:txBody>
                  <a:tcPr>
                    <a:solidFill>
                      <a:srgbClr val="BBDDE6"/>
                    </a:solidFill>
                  </a:tcPr>
                </a:tc>
                <a:tc>
                  <a:txBody>
                    <a:bodyPr/>
                    <a:lstStyle/>
                    <a:p>
                      <a:pPr algn="r"/>
                      <a:r>
                        <a:rPr lang="en-US" dirty="0">
                          <a:solidFill>
                            <a:schemeClr val="tx1"/>
                          </a:solidFill>
                        </a:rPr>
                        <a:t>3.6%</a:t>
                      </a:r>
                      <a:r>
                        <a:rPr lang="en-US" sz="1800" baseline="30000" dirty="0">
                          <a:solidFill>
                            <a:srgbClr val="005288"/>
                          </a:solidFill>
                          <a:effectLst/>
                          <a:latin typeface="Arial" panose="020B0604020202020204" pitchFamily="34" charset="0"/>
                          <a:ea typeface="Times New Roman" panose="02020603050405020304" pitchFamily="18" charset="0"/>
                        </a:rPr>
                        <a:t>†</a:t>
                      </a:r>
                      <a:endParaRPr lang="en-US" dirty="0">
                        <a:solidFill>
                          <a:schemeClr val="tx1"/>
                        </a:solidFill>
                      </a:endParaRPr>
                    </a:p>
                  </a:txBody>
                  <a:tcPr>
                    <a:solidFill>
                      <a:srgbClr val="BBDDE6"/>
                    </a:solidFill>
                  </a:tcPr>
                </a:tc>
                <a:tc>
                  <a:txBody>
                    <a:bodyPr/>
                    <a:lstStyle/>
                    <a:p>
                      <a:pPr algn="r"/>
                      <a:r>
                        <a:rPr lang="en-US" dirty="0">
                          <a:solidFill>
                            <a:schemeClr val="tx1"/>
                          </a:solidFill>
                        </a:rPr>
                        <a:t>2.9%</a:t>
                      </a:r>
                    </a:p>
                  </a:txBody>
                  <a:tcPr>
                    <a:solidFill>
                      <a:srgbClr val="BBDDE6"/>
                    </a:solidFill>
                  </a:tcPr>
                </a:tc>
                <a:tc>
                  <a:txBody>
                    <a:bodyPr/>
                    <a:lstStyle/>
                    <a:p>
                      <a:pPr algn="r"/>
                      <a:r>
                        <a:rPr lang="en-US" dirty="0">
                          <a:solidFill>
                            <a:schemeClr val="tx1"/>
                          </a:solidFill>
                        </a:rPr>
                        <a:t>11,468</a:t>
                      </a:r>
                    </a:p>
                  </a:txBody>
                  <a:tcPr>
                    <a:solidFill>
                      <a:srgbClr val="BBDDE6"/>
                    </a:solidFill>
                  </a:tcPr>
                </a:tc>
                <a:tc>
                  <a:txBody>
                    <a:bodyPr/>
                    <a:lstStyle/>
                    <a:p>
                      <a:pPr algn="r"/>
                      <a:r>
                        <a:rPr lang="en-US" dirty="0">
                          <a:solidFill>
                            <a:schemeClr val="tx1"/>
                          </a:solidFill>
                        </a:rPr>
                        <a:t>3.2%</a:t>
                      </a:r>
                    </a:p>
                  </a:txBody>
                  <a:tcPr>
                    <a:solidFill>
                      <a:srgbClr val="BBDDE6"/>
                    </a:solidFill>
                  </a:tcPr>
                </a:tc>
                <a:extLst>
                  <a:ext uri="{0D108BD9-81ED-4DB2-BD59-A6C34878D82A}">
                    <a16:rowId xmlns:a16="http://schemas.microsoft.com/office/drawing/2014/main" val="1283225149"/>
                  </a:ext>
                </a:extLst>
              </a:tr>
              <a:tr h="335191">
                <a:tc>
                  <a:txBody>
                    <a:bodyPr/>
                    <a:lstStyle/>
                    <a:p>
                      <a:pPr algn="r"/>
                      <a:r>
                        <a:rPr lang="en-US" dirty="0">
                          <a:solidFill>
                            <a:schemeClr val="tx1"/>
                          </a:solidFill>
                        </a:rPr>
                        <a:t>Total Knee Replacement</a:t>
                      </a:r>
                    </a:p>
                  </a:txBody>
                  <a:tcPr>
                    <a:solidFill>
                      <a:srgbClr val="CCE5FA">
                        <a:alpha val="20000"/>
                      </a:srgbClr>
                    </a:solidFill>
                  </a:tcPr>
                </a:tc>
                <a:tc>
                  <a:txBody>
                    <a:bodyPr/>
                    <a:lstStyle/>
                    <a:p>
                      <a:pPr algn="r"/>
                      <a:r>
                        <a:rPr lang="en-US" dirty="0">
                          <a:solidFill>
                            <a:schemeClr val="tx1"/>
                          </a:solidFill>
                        </a:rPr>
                        <a:t>Adult</a:t>
                      </a:r>
                    </a:p>
                  </a:txBody>
                  <a:tcPr>
                    <a:solidFill>
                      <a:srgbClr val="CCE5FA">
                        <a:alpha val="20000"/>
                      </a:srgbClr>
                    </a:solidFill>
                  </a:tcPr>
                </a:tc>
                <a:tc>
                  <a:txBody>
                    <a:bodyPr/>
                    <a:lstStyle/>
                    <a:p>
                      <a:pPr algn="r"/>
                      <a:r>
                        <a:rPr lang="en-US" dirty="0">
                          <a:solidFill>
                            <a:schemeClr val="tx1"/>
                          </a:solidFill>
                        </a:rPr>
                        <a:t>1,507</a:t>
                      </a:r>
                    </a:p>
                  </a:txBody>
                  <a:tcPr>
                    <a:solidFill>
                      <a:srgbClr val="CCE5FA">
                        <a:alpha val="20000"/>
                      </a:srgbClr>
                    </a:solidFill>
                  </a:tcPr>
                </a:tc>
                <a:tc>
                  <a:txBody>
                    <a:bodyPr/>
                    <a:lstStyle/>
                    <a:p>
                      <a:pPr algn="r"/>
                      <a:r>
                        <a:rPr lang="en-US" dirty="0">
                          <a:solidFill>
                            <a:schemeClr val="tx1"/>
                          </a:solidFill>
                        </a:rPr>
                        <a:t>69.9%</a:t>
                      </a:r>
                    </a:p>
                  </a:txBody>
                  <a:tcPr>
                    <a:solidFill>
                      <a:srgbClr val="CCE5FA">
                        <a:alpha val="20000"/>
                      </a:srgbClr>
                    </a:solidFill>
                  </a:tcPr>
                </a:tc>
                <a:tc>
                  <a:txBody>
                    <a:bodyPr/>
                    <a:lstStyle/>
                    <a:p>
                      <a:pPr algn="r"/>
                      <a:r>
                        <a:rPr lang="en-US" b="0" dirty="0">
                          <a:solidFill>
                            <a:schemeClr val="tx1"/>
                          </a:solidFill>
                        </a:rPr>
                        <a:t>36.2%</a:t>
                      </a:r>
                    </a:p>
                  </a:txBody>
                  <a:tcPr>
                    <a:solidFill>
                      <a:srgbClr val="CCE5FA">
                        <a:alpha val="20000"/>
                      </a:srgbClr>
                    </a:solidFill>
                  </a:tcPr>
                </a:tc>
                <a:tc>
                  <a:txBody>
                    <a:bodyPr/>
                    <a:lstStyle/>
                    <a:p>
                      <a:pPr algn="r"/>
                      <a:r>
                        <a:rPr lang="en-US" dirty="0">
                          <a:solidFill>
                            <a:schemeClr val="tx1"/>
                          </a:solidFill>
                        </a:rPr>
                        <a:t>530</a:t>
                      </a:r>
                    </a:p>
                  </a:txBody>
                  <a:tcPr>
                    <a:solidFill>
                      <a:srgbClr val="CCE5FA">
                        <a:alpha val="20000"/>
                      </a:srgbClr>
                    </a:solidFill>
                  </a:tcPr>
                </a:tc>
                <a:tc>
                  <a:txBody>
                    <a:bodyPr/>
                    <a:lstStyle/>
                    <a:p>
                      <a:pPr algn="r"/>
                      <a:r>
                        <a:rPr lang="en-US" dirty="0">
                          <a:solidFill>
                            <a:schemeClr val="tx1"/>
                          </a:solidFill>
                        </a:rPr>
                        <a:t>41.9%</a:t>
                      </a:r>
                    </a:p>
                  </a:txBody>
                  <a:tcPr>
                    <a:solidFill>
                      <a:srgbClr val="CCE5FA">
                        <a:alpha val="20000"/>
                      </a:srgbClr>
                    </a:solidFill>
                  </a:tcPr>
                </a:tc>
                <a:extLst>
                  <a:ext uri="{0D108BD9-81ED-4DB2-BD59-A6C34878D82A}">
                    <a16:rowId xmlns:a16="http://schemas.microsoft.com/office/drawing/2014/main" val="2820645840"/>
                  </a:ext>
                </a:extLst>
              </a:tr>
              <a:tr h="335191">
                <a:tc>
                  <a:txBody>
                    <a:bodyPr/>
                    <a:lstStyle/>
                    <a:p>
                      <a:pPr algn="r"/>
                      <a:r>
                        <a:rPr lang="en-US" dirty="0">
                          <a:solidFill>
                            <a:schemeClr val="tx1"/>
                          </a:solidFill>
                        </a:rPr>
                        <a:t>Cholecystectomy</a:t>
                      </a:r>
                    </a:p>
                  </a:txBody>
                  <a:tcPr>
                    <a:solidFill>
                      <a:srgbClr val="BBDDE6"/>
                    </a:solidFill>
                  </a:tcPr>
                </a:tc>
                <a:tc>
                  <a:txBody>
                    <a:bodyPr/>
                    <a:lstStyle/>
                    <a:p>
                      <a:pPr algn="r"/>
                      <a:r>
                        <a:rPr lang="en-US" dirty="0">
                          <a:solidFill>
                            <a:schemeClr val="tx1"/>
                          </a:solidFill>
                        </a:rPr>
                        <a:t>Peds</a:t>
                      </a:r>
                    </a:p>
                  </a:txBody>
                  <a:tcPr>
                    <a:solidFill>
                      <a:srgbClr val="BBDDE6"/>
                    </a:solidFill>
                  </a:tcPr>
                </a:tc>
                <a:tc>
                  <a:txBody>
                    <a:bodyPr/>
                    <a:lstStyle/>
                    <a:p>
                      <a:pPr algn="r"/>
                      <a:r>
                        <a:rPr lang="en-US" dirty="0">
                          <a:solidFill>
                            <a:schemeClr val="tx1"/>
                          </a:solidFill>
                        </a:rPr>
                        <a:t>547</a:t>
                      </a:r>
                    </a:p>
                  </a:txBody>
                  <a:tcPr>
                    <a:solidFill>
                      <a:srgbClr val="BBDDE6"/>
                    </a:solidFill>
                  </a:tcPr>
                </a:tc>
                <a:tc>
                  <a:txBody>
                    <a:bodyPr/>
                    <a:lstStyle/>
                    <a:p>
                      <a:pPr algn="r"/>
                      <a:r>
                        <a:rPr lang="en-US" dirty="0">
                          <a:solidFill>
                            <a:schemeClr val="tx1"/>
                          </a:solidFill>
                        </a:rPr>
                        <a:t>16.6%</a:t>
                      </a:r>
                    </a:p>
                  </a:txBody>
                  <a:tcPr>
                    <a:solidFill>
                      <a:srgbClr val="BBDDE6"/>
                    </a:solidFill>
                  </a:tcPr>
                </a:tc>
                <a:tc>
                  <a:txBody>
                    <a:bodyPr/>
                    <a:lstStyle/>
                    <a:p>
                      <a:pPr algn="r"/>
                      <a:r>
                        <a:rPr lang="en-US" dirty="0">
                          <a:solidFill>
                            <a:schemeClr val="tx1"/>
                          </a:solidFill>
                        </a:rPr>
                        <a:t>1.5%</a:t>
                      </a:r>
                    </a:p>
                  </a:txBody>
                  <a:tcPr>
                    <a:solidFill>
                      <a:srgbClr val="BBDDE6"/>
                    </a:solidFill>
                  </a:tcPr>
                </a:tc>
                <a:tc>
                  <a:txBody>
                    <a:bodyPr/>
                    <a:lstStyle/>
                    <a:p>
                      <a:pPr algn="r"/>
                      <a:r>
                        <a:rPr lang="en-US" dirty="0">
                          <a:solidFill>
                            <a:schemeClr val="tx1"/>
                          </a:solidFill>
                        </a:rPr>
                        <a:t>377</a:t>
                      </a:r>
                    </a:p>
                  </a:txBody>
                  <a:tcPr>
                    <a:solidFill>
                      <a:srgbClr val="BBDDE6"/>
                    </a:solidFill>
                  </a:tcPr>
                </a:tc>
                <a:tc>
                  <a:txBody>
                    <a:bodyPr/>
                    <a:lstStyle/>
                    <a:p>
                      <a:pPr algn="r"/>
                      <a:r>
                        <a:rPr lang="en-US" dirty="0">
                          <a:solidFill>
                            <a:schemeClr val="tx1"/>
                          </a:solidFill>
                        </a:rPr>
                        <a:t>14.1%</a:t>
                      </a:r>
                    </a:p>
                  </a:txBody>
                  <a:tcPr>
                    <a:solidFill>
                      <a:srgbClr val="BBDDE6"/>
                    </a:solidFill>
                  </a:tcPr>
                </a:tc>
                <a:extLst>
                  <a:ext uri="{0D108BD9-81ED-4DB2-BD59-A6C34878D82A}">
                    <a16:rowId xmlns:a16="http://schemas.microsoft.com/office/drawing/2014/main" val="2956216319"/>
                  </a:ext>
                </a:extLst>
              </a:tr>
              <a:tr h="33519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Cholecystectomy</a:t>
                      </a:r>
                    </a:p>
                  </a:txBody>
                  <a:tcPr>
                    <a:solidFill>
                      <a:srgbClr val="CCE5FA">
                        <a:alpha val="20000"/>
                      </a:srgbClr>
                    </a:solidFill>
                  </a:tcPr>
                </a:tc>
                <a:tc>
                  <a:txBody>
                    <a:bodyPr/>
                    <a:lstStyle/>
                    <a:p>
                      <a:pPr algn="r"/>
                      <a:r>
                        <a:rPr lang="en-US" dirty="0">
                          <a:solidFill>
                            <a:schemeClr val="tx1"/>
                          </a:solidFill>
                        </a:rPr>
                        <a:t>Adult</a:t>
                      </a:r>
                    </a:p>
                  </a:txBody>
                  <a:tcPr>
                    <a:solidFill>
                      <a:srgbClr val="CCE5FA">
                        <a:alpha val="20000"/>
                      </a:srgbClr>
                    </a:solidFill>
                  </a:tcPr>
                </a:tc>
                <a:tc>
                  <a:txBody>
                    <a:bodyPr/>
                    <a:lstStyle/>
                    <a:p>
                      <a:pPr algn="r"/>
                      <a:r>
                        <a:rPr lang="en-US" dirty="0">
                          <a:solidFill>
                            <a:schemeClr val="tx1"/>
                          </a:solidFill>
                        </a:rPr>
                        <a:t>4,788</a:t>
                      </a:r>
                    </a:p>
                  </a:txBody>
                  <a:tcPr>
                    <a:solidFill>
                      <a:srgbClr val="CCE5FA">
                        <a:alpha val="20000"/>
                      </a:srgbClr>
                    </a:solidFill>
                  </a:tcPr>
                </a:tc>
                <a:tc>
                  <a:txBody>
                    <a:bodyPr/>
                    <a:lstStyle/>
                    <a:p>
                      <a:pPr algn="r"/>
                      <a:r>
                        <a:rPr lang="en-US" dirty="0">
                          <a:solidFill>
                            <a:schemeClr val="tx1"/>
                          </a:solidFill>
                        </a:rPr>
                        <a:t>38.8%</a:t>
                      </a:r>
                    </a:p>
                  </a:txBody>
                  <a:tcPr>
                    <a:solidFill>
                      <a:srgbClr val="CCE5FA">
                        <a:alpha val="20000"/>
                      </a:srgbClr>
                    </a:solidFill>
                  </a:tcPr>
                </a:tc>
                <a:tc>
                  <a:txBody>
                    <a:bodyPr/>
                    <a:lstStyle/>
                    <a:p>
                      <a:pPr algn="r"/>
                      <a:r>
                        <a:rPr lang="en-US" b="0" dirty="0">
                          <a:solidFill>
                            <a:schemeClr val="tx1"/>
                          </a:solidFill>
                        </a:rPr>
                        <a:t>7.2%</a:t>
                      </a:r>
                    </a:p>
                  </a:txBody>
                  <a:tcPr>
                    <a:solidFill>
                      <a:srgbClr val="CCE5FA">
                        <a:alpha val="20000"/>
                      </a:srgbClr>
                    </a:solidFill>
                  </a:tcPr>
                </a:tc>
                <a:tc>
                  <a:txBody>
                    <a:bodyPr/>
                    <a:lstStyle/>
                    <a:p>
                      <a:pPr algn="r"/>
                      <a:r>
                        <a:rPr lang="en-US" b="0" dirty="0">
                          <a:solidFill>
                            <a:schemeClr val="tx1"/>
                          </a:solidFill>
                        </a:rPr>
                        <a:t>2184</a:t>
                      </a:r>
                    </a:p>
                  </a:txBody>
                  <a:tcPr>
                    <a:solidFill>
                      <a:srgbClr val="CCE5FA">
                        <a:alpha val="20000"/>
                      </a:srgbClr>
                    </a:solidFill>
                  </a:tcPr>
                </a:tc>
                <a:tc>
                  <a:txBody>
                    <a:bodyPr/>
                    <a:lstStyle/>
                    <a:p>
                      <a:pPr algn="r"/>
                      <a:r>
                        <a:rPr lang="en-US" dirty="0">
                          <a:solidFill>
                            <a:schemeClr val="tx1"/>
                          </a:solidFill>
                        </a:rPr>
                        <a:t>27.1%</a:t>
                      </a:r>
                    </a:p>
                  </a:txBody>
                  <a:tcPr>
                    <a:solidFill>
                      <a:srgbClr val="CCE5FA">
                        <a:alpha val="20000"/>
                      </a:srgbClr>
                    </a:solidFill>
                  </a:tcPr>
                </a:tc>
                <a:extLst>
                  <a:ext uri="{0D108BD9-81ED-4DB2-BD59-A6C34878D82A}">
                    <a16:rowId xmlns:a16="http://schemas.microsoft.com/office/drawing/2014/main" val="3713335225"/>
                  </a:ext>
                </a:extLst>
              </a:tr>
              <a:tr h="335191">
                <a:tc>
                  <a:txBody>
                    <a:bodyPr/>
                    <a:lstStyle/>
                    <a:p>
                      <a:pPr algn="r"/>
                      <a:r>
                        <a:rPr lang="en-US" dirty="0">
                          <a:solidFill>
                            <a:schemeClr val="tx1"/>
                          </a:solidFill>
                        </a:rPr>
                        <a:t>Appendectomy</a:t>
                      </a:r>
                    </a:p>
                  </a:txBody>
                  <a:tcPr>
                    <a:solidFill>
                      <a:srgbClr val="BBDDE6"/>
                    </a:solidFill>
                  </a:tcPr>
                </a:tc>
                <a:tc>
                  <a:txBody>
                    <a:bodyPr/>
                    <a:lstStyle/>
                    <a:p>
                      <a:pPr algn="r"/>
                      <a:r>
                        <a:rPr lang="en-US" dirty="0">
                          <a:solidFill>
                            <a:schemeClr val="tx1"/>
                          </a:solidFill>
                        </a:rPr>
                        <a:t>Peds</a:t>
                      </a:r>
                    </a:p>
                  </a:txBody>
                  <a:tcPr>
                    <a:solidFill>
                      <a:srgbClr val="BBDDE6"/>
                    </a:solidFill>
                  </a:tcPr>
                </a:tc>
                <a:tc>
                  <a:txBody>
                    <a:bodyPr/>
                    <a:lstStyle/>
                    <a:p>
                      <a:pPr algn="r"/>
                      <a:r>
                        <a:rPr lang="en-US" dirty="0">
                          <a:solidFill>
                            <a:schemeClr val="tx1"/>
                          </a:solidFill>
                        </a:rPr>
                        <a:t>1,789</a:t>
                      </a:r>
                    </a:p>
                  </a:txBody>
                  <a:tcPr>
                    <a:solidFill>
                      <a:srgbClr val="BBDDE6"/>
                    </a:solidFill>
                  </a:tcPr>
                </a:tc>
                <a:tc>
                  <a:txBody>
                    <a:bodyPr/>
                    <a:lstStyle/>
                    <a:p>
                      <a:pPr algn="r"/>
                      <a:r>
                        <a:rPr lang="en-US" dirty="0">
                          <a:solidFill>
                            <a:schemeClr val="tx1"/>
                          </a:solidFill>
                        </a:rPr>
                        <a:t>7.1%</a:t>
                      </a:r>
                      <a:r>
                        <a:rPr lang="en-US" sz="1800" baseline="30000" dirty="0">
                          <a:solidFill>
                            <a:srgbClr val="005288"/>
                          </a:solidFill>
                          <a:effectLst/>
                          <a:latin typeface="Arial" panose="020B0604020202020204" pitchFamily="34" charset="0"/>
                          <a:ea typeface="Times New Roman" panose="02020603050405020304" pitchFamily="18" charset="0"/>
                        </a:rPr>
                        <a:t>†</a:t>
                      </a:r>
                      <a:endParaRPr lang="en-US" dirty="0">
                        <a:solidFill>
                          <a:schemeClr val="tx1"/>
                        </a:solidFill>
                      </a:endParaRPr>
                    </a:p>
                  </a:txBody>
                  <a:tcPr>
                    <a:solidFill>
                      <a:srgbClr val="BBDDE6"/>
                    </a:solidFill>
                  </a:tcPr>
                </a:tc>
                <a:tc>
                  <a:txBody>
                    <a:bodyPr/>
                    <a:lstStyle/>
                    <a:p>
                      <a:pPr algn="r"/>
                      <a:r>
                        <a:rPr lang="en-US" dirty="0">
                          <a:solidFill>
                            <a:schemeClr val="tx1"/>
                          </a:solidFill>
                        </a:rPr>
                        <a:t>7.1%</a:t>
                      </a:r>
                    </a:p>
                  </a:txBody>
                  <a:tcPr>
                    <a:solidFill>
                      <a:srgbClr val="BBDDE6"/>
                    </a:solidFill>
                  </a:tcPr>
                </a:tc>
                <a:tc>
                  <a:txBody>
                    <a:bodyPr/>
                    <a:lstStyle/>
                    <a:p>
                      <a:pPr algn="r"/>
                      <a:r>
                        <a:rPr lang="en-US" dirty="0">
                          <a:solidFill>
                            <a:schemeClr val="tx1"/>
                          </a:solidFill>
                        </a:rPr>
                        <a:t>1692</a:t>
                      </a:r>
                    </a:p>
                  </a:txBody>
                  <a:tcPr>
                    <a:solidFill>
                      <a:srgbClr val="BBDDE6"/>
                    </a:solidFill>
                  </a:tcPr>
                </a:tc>
                <a:tc>
                  <a:txBody>
                    <a:bodyPr/>
                    <a:lstStyle/>
                    <a:p>
                      <a:pPr algn="r"/>
                      <a:r>
                        <a:rPr lang="en-US" dirty="0">
                          <a:solidFill>
                            <a:schemeClr val="tx1"/>
                          </a:solidFill>
                        </a:rPr>
                        <a:t>6.0%</a:t>
                      </a:r>
                    </a:p>
                  </a:txBody>
                  <a:tcPr>
                    <a:solidFill>
                      <a:srgbClr val="BBDDE6"/>
                    </a:solidFill>
                  </a:tcPr>
                </a:tc>
                <a:extLst>
                  <a:ext uri="{0D108BD9-81ED-4DB2-BD59-A6C34878D82A}">
                    <a16:rowId xmlns:a16="http://schemas.microsoft.com/office/drawing/2014/main" val="1604466242"/>
                  </a:ext>
                </a:extLst>
              </a:tr>
              <a:tr h="335191">
                <a:tc>
                  <a:txBody>
                    <a:bodyPr/>
                    <a:lstStyle/>
                    <a:p>
                      <a:pPr algn="r"/>
                      <a:r>
                        <a:rPr lang="en-US" dirty="0">
                          <a:solidFill>
                            <a:schemeClr val="tx1"/>
                          </a:solidFill>
                        </a:rPr>
                        <a:t>Lumbar spine</a:t>
                      </a:r>
                    </a:p>
                  </a:txBody>
                  <a:tcPr>
                    <a:solidFill>
                      <a:srgbClr val="CCE5FA">
                        <a:alpha val="20000"/>
                      </a:srgbClr>
                    </a:solidFill>
                  </a:tcPr>
                </a:tc>
                <a:tc>
                  <a:txBody>
                    <a:bodyPr/>
                    <a:lstStyle/>
                    <a:p>
                      <a:pPr algn="r"/>
                      <a:r>
                        <a:rPr lang="en-US" dirty="0">
                          <a:solidFill>
                            <a:schemeClr val="tx1"/>
                          </a:solidFill>
                        </a:rPr>
                        <a:t>Adult</a:t>
                      </a:r>
                    </a:p>
                  </a:txBody>
                  <a:tcPr>
                    <a:solidFill>
                      <a:srgbClr val="CCE5FA">
                        <a:alpha val="20000"/>
                      </a:srgbClr>
                    </a:solidFill>
                  </a:tcPr>
                </a:tc>
                <a:tc>
                  <a:txBody>
                    <a:bodyPr/>
                    <a:lstStyle/>
                    <a:p>
                      <a:pPr algn="r"/>
                      <a:r>
                        <a:rPr lang="en-US" dirty="0">
                          <a:solidFill>
                            <a:schemeClr val="tx1"/>
                          </a:solidFill>
                        </a:rPr>
                        <a:t>1,348</a:t>
                      </a:r>
                    </a:p>
                  </a:txBody>
                  <a:tcPr>
                    <a:solidFill>
                      <a:srgbClr val="CCE5FA">
                        <a:alpha val="20000"/>
                      </a:srgbClr>
                    </a:solidFill>
                  </a:tcPr>
                </a:tc>
                <a:tc>
                  <a:txBody>
                    <a:bodyPr/>
                    <a:lstStyle/>
                    <a:p>
                      <a:pPr algn="r"/>
                      <a:r>
                        <a:rPr lang="en-US" dirty="0">
                          <a:solidFill>
                            <a:schemeClr val="tx1"/>
                          </a:solidFill>
                        </a:rPr>
                        <a:t>76.4%</a:t>
                      </a:r>
                    </a:p>
                  </a:txBody>
                  <a:tcPr>
                    <a:solidFill>
                      <a:srgbClr val="CCE5FA">
                        <a:alpha val="20000"/>
                      </a:srgbClr>
                    </a:solidFill>
                  </a:tcPr>
                </a:tc>
                <a:tc>
                  <a:txBody>
                    <a:bodyPr/>
                    <a:lstStyle/>
                    <a:p>
                      <a:pPr algn="r"/>
                      <a:r>
                        <a:rPr lang="en-US" b="0" dirty="0">
                          <a:solidFill>
                            <a:schemeClr val="tx1"/>
                          </a:solidFill>
                        </a:rPr>
                        <a:t>45.1%</a:t>
                      </a:r>
                    </a:p>
                  </a:txBody>
                  <a:tcPr>
                    <a:solidFill>
                      <a:srgbClr val="CCE5FA">
                        <a:alpha val="20000"/>
                      </a:srgbClr>
                    </a:solidFill>
                  </a:tcPr>
                </a:tc>
                <a:tc>
                  <a:txBody>
                    <a:bodyPr/>
                    <a:lstStyle/>
                    <a:p>
                      <a:pPr algn="r"/>
                      <a:r>
                        <a:rPr lang="en-US" dirty="0">
                          <a:solidFill>
                            <a:schemeClr val="tx1"/>
                          </a:solidFill>
                        </a:rPr>
                        <a:t>259</a:t>
                      </a:r>
                    </a:p>
                  </a:txBody>
                  <a:tcPr>
                    <a:solidFill>
                      <a:srgbClr val="CCE5FA">
                        <a:alpha val="20000"/>
                      </a:srgbClr>
                    </a:solidFill>
                  </a:tcPr>
                </a:tc>
                <a:tc>
                  <a:txBody>
                    <a:bodyPr/>
                    <a:lstStyle/>
                    <a:p>
                      <a:pPr algn="r"/>
                      <a:r>
                        <a:rPr lang="en-US" dirty="0">
                          <a:solidFill>
                            <a:schemeClr val="tx1"/>
                          </a:solidFill>
                        </a:rPr>
                        <a:t>49.4%</a:t>
                      </a:r>
                    </a:p>
                  </a:txBody>
                  <a:tcPr>
                    <a:solidFill>
                      <a:srgbClr val="CCE5FA">
                        <a:alpha val="20000"/>
                      </a:srgbClr>
                    </a:solidFill>
                  </a:tcPr>
                </a:tc>
                <a:extLst>
                  <a:ext uri="{0D108BD9-81ED-4DB2-BD59-A6C34878D82A}">
                    <a16:rowId xmlns:a16="http://schemas.microsoft.com/office/drawing/2014/main" val="3463544072"/>
                  </a:ext>
                </a:extLst>
              </a:tr>
              <a:tr h="335191">
                <a:tc>
                  <a:txBody>
                    <a:bodyPr/>
                    <a:lstStyle/>
                    <a:p>
                      <a:pPr algn="r"/>
                      <a:r>
                        <a:rPr lang="en-US" dirty="0">
                          <a:solidFill>
                            <a:schemeClr val="tx1"/>
                          </a:solidFill>
                        </a:rPr>
                        <a:t>Colon resection</a:t>
                      </a:r>
                    </a:p>
                  </a:txBody>
                  <a:tcPr>
                    <a:solidFill>
                      <a:srgbClr val="BBDDE6"/>
                    </a:solidFill>
                  </a:tcPr>
                </a:tc>
                <a:tc>
                  <a:txBody>
                    <a:bodyPr/>
                    <a:lstStyle/>
                    <a:p>
                      <a:pPr algn="r"/>
                      <a:r>
                        <a:rPr lang="en-US" dirty="0">
                          <a:solidFill>
                            <a:schemeClr val="tx1"/>
                          </a:solidFill>
                        </a:rPr>
                        <a:t>Adult</a:t>
                      </a:r>
                    </a:p>
                  </a:txBody>
                  <a:tcPr>
                    <a:solidFill>
                      <a:srgbClr val="BBDDE6"/>
                    </a:solidFill>
                  </a:tcPr>
                </a:tc>
                <a:tc>
                  <a:txBody>
                    <a:bodyPr/>
                    <a:lstStyle/>
                    <a:p>
                      <a:pPr algn="r"/>
                      <a:r>
                        <a:rPr lang="en-US" dirty="0">
                          <a:solidFill>
                            <a:schemeClr val="tx1"/>
                          </a:solidFill>
                        </a:rPr>
                        <a:t>429</a:t>
                      </a:r>
                    </a:p>
                  </a:txBody>
                  <a:tcPr>
                    <a:solidFill>
                      <a:srgbClr val="BBDDE6"/>
                    </a:solidFill>
                  </a:tcPr>
                </a:tc>
                <a:tc>
                  <a:txBody>
                    <a:bodyPr/>
                    <a:lstStyle/>
                    <a:p>
                      <a:pPr algn="r"/>
                      <a:r>
                        <a:rPr lang="en-US" dirty="0">
                          <a:solidFill>
                            <a:schemeClr val="tx1"/>
                          </a:solidFill>
                        </a:rPr>
                        <a:t>54.4%</a:t>
                      </a:r>
                    </a:p>
                  </a:txBody>
                  <a:tcPr>
                    <a:solidFill>
                      <a:srgbClr val="BBDDE6"/>
                    </a:solidFill>
                  </a:tcPr>
                </a:tc>
                <a:tc>
                  <a:txBody>
                    <a:bodyPr/>
                    <a:lstStyle/>
                    <a:p>
                      <a:pPr algn="r"/>
                      <a:r>
                        <a:rPr lang="en-US" dirty="0">
                          <a:solidFill>
                            <a:schemeClr val="tx1"/>
                          </a:solidFill>
                        </a:rPr>
                        <a:t>34.3%</a:t>
                      </a:r>
                    </a:p>
                  </a:txBody>
                  <a:tcPr>
                    <a:solidFill>
                      <a:srgbClr val="BBDDE6"/>
                    </a:solidFill>
                  </a:tcPr>
                </a:tc>
                <a:tc>
                  <a:txBody>
                    <a:bodyPr/>
                    <a:lstStyle/>
                    <a:p>
                      <a:pPr algn="r"/>
                      <a:r>
                        <a:rPr lang="en-US" dirty="0">
                          <a:solidFill>
                            <a:schemeClr val="tx1"/>
                          </a:solidFill>
                        </a:rPr>
                        <a:t>173</a:t>
                      </a:r>
                    </a:p>
                  </a:txBody>
                  <a:tcPr>
                    <a:solidFill>
                      <a:srgbClr val="BBDDE6"/>
                    </a:solidFill>
                  </a:tcPr>
                </a:tc>
                <a:tc>
                  <a:txBody>
                    <a:bodyPr/>
                    <a:lstStyle/>
                    <a:p>
                      <a:pPr algn="r"/>
                      <a:r>
                        <a:rPr lang="en-US" dirty="0">
                          <a:solidFill>
                            <a:schemeClr val="tx1"/>
                          </a:solidFill>
                        </a:rPr>
                        <a:t>32.9%</a:t>
                      </a:r>
                    </a:p>
                  </a:txBody>
                  <a:tcPr>
                    <a:solidFill>
                      <a:srgbClr val="BBDDE6"/>
                    </a:solidFill>
                  </a:tcPr>
                </a:tc>
                <a:extLst>
                  <a:ext uri="{0D108BD9-81ED-4DB2-BD59-A6C34878D82A}">
                    <a16:rowId xmlns:a16="http://schemas.microsoft.com/office/drawing/2014/main" val="1559862132"/>
                  </a:ext>
                </a:extLst>
              </a:tr>
              <a:tr h="335191">
                <a:tc>
                  <a:txBody>
                    <a:bodyPr/>
                    <a:lstStyle/>
                    <a:p>
                      <a:pPr algn="r"/>
                      <a:r>
                        <a:rPr lang="en-US" dirty="0">
                          <a:solidFill>
                            <a:schemeClr val="tx1"/>
                          </a:solidFill>
                        </a:rPr>
                        <a:t>All surgeries</a:t>
                      </a:r>
                    </a:p>
                  </a:txBody>
                  <a:tcPr>
                    <a:solidFill>
                      <a:srgbClr val="CCE5FA">
                        <a:alpha val="20000"/>
                      </a:srgbClr>
                    </a:solidFill>
                  </a:tcPr>
                </a:tc>
                <a:tc>
                  <a:txBody>
                    <a:bodyPr/>
                    <a:lstStyle/>
                    <a:p>
                      <a:pPr algn="r"/>
                      <a:r>
                        <a:rPr lang="en-US" dirty="0">
                          <a:solidFill>
                            <a:schemeClr val="tx1"/>
                          </a:solidFill>
                        </a:rPr>
                        <a:t>≥ 13</a:t>
                      </a:r>
                    </a:p>
                  </a:txBody>
                  <a:tcPr>
                    <a:solidFill>
                      <a:srgbClr val="CCE5FA">
                        <a:alpha val="20000"/>
                      </a:srgbClr>
                    </a:solidFill>
                  </a:tcPr>
                </a:tc>
                <a:tc>
                  <a:txBody>
                    <a:bodyPr/>
                    <a:lstStyle/>
                    <a:p>
                      <a:pPr algn="r"/>
                      <a:r>
                        <a:rPr lang="en-US" dirty="0">
                          <a:solidFill>
                            <a:schemeClr val="tx1"/>
                          </a:solidFill>
                        </a:rPr>
                        <a:t>10,138</a:t>
                      </a:r>
                    </a:p>
                  </a:txBody>
                  <a:tcPr>
                    <a:solidFill>
                      <a:srgbClr val="CCE5FA">
                        <a:alpha val="20000"/>
                      </a:srgbClr>
                    </a:solidFill>
                  </a:tcPr>
                </a:tc>
                <a:tc>
                  <a:txBody>
                    <a:bodyPr/>
                    <a:lstStyle/>
                    <a:p>
                      <a:pPr algn="r"/>
                      <a:r>
                        <a:rPr lang="en-US" dirty="0">
                          <a:solidFill>
                            <a:schemeClr val="tx1"/>
                          </a:solidFill>
                        </a:rPr>
                        <a:t>37.3%</a:t>
                      </a:r>
                    </a:p>
                  </a:txBody>
                  <a:tcPr>
                    <a:solidFill>
                      <a:srgbClr val="CCE5FA">
                        <a:alpha val="20000"/>
                      </a:srgbClr>
                    </a:solidFill>
                  </a:tcPr>
                </a:tc>
                <a:tc>
                  <a:txBody>
                    <a:bodyPr/>
                    <a:lstStyle/>
                    <a:p>
                      <a:pPr algn="r"/>
                      <a:r>
                        <a:rPr lang="en-US" dirty="0">
                          <a:solidFill>
                            <a:schemeClr val="tx1"/>
                          </a:solidFill>
                        </a:rPr>
                        <a:t>16.3%</a:t>
                      </a:r>
                    </a:p>
                  </a:txBody>
                  <a:tcPr>
                    <a:solidFill>
                      <a:srgbClr val="CCE5FA">
                        <a:alpha val="20000"/>
                      </a:srgbClr>
                    </a:solidFill>
                  </a:tcPr>
                </a:tc>
                <a:tc>
                  <a:txBody>
                    <a:bodyPr/>
                    <a:lstStyle/>
                    <a:p>
                      <a:pPr algn="r"/>
                      <a:r>
                        <a:rPr lang="en-US" dirty="0">
                          <a:solidFill>
                            <a:schemeClr val="tx1"/>
                          </a:solidFill>
                        </a:rPr>
                        <a:t>4,692</a:t>
                      </a:r>
                    </a:p>
                  </a:txBody>
                  <a:tcPr>
                    <a:solidFill>
                      <a:srgbClr val="CCE5FA">
                        <a:alpha val="20000"/>
                      </a:srgbClr>
                    </a:solidFill>
                  </a:tcPr>
                </a:tc>
                <a:tc>
                  <a:txBody>
                    <a:bodyPr/>
                    <a:lstStyle/>
                    <a:p>
                      <a:pPr algn="r"/>
                      <a:r>
                        <a:rPr lang="en-US" dirty="0">
                          <a:solidFill>
                            <a:schemeClr val="tx1"/>
                          </a:solidFill>
                        </a:rPr>
                        <a:t>18.5%</a:t>
                      </a:r>
                    </a:p>
                  </a:txBody>
                  <a:tcPr>
                    <a:solidFill>
                      <a:srgbClr val="CCE5FA">
                        <a:alpha val="20000"/>
                      </a:srgbClr>
                    </a:solidFill>
                  </a:tcPr>
                </a:tc>
                <a:extLst>
                  <a:ext uri="{0D108BD9-81ED-4DB2-BD59-A6C34878D82A}">
                    <a16:rowId xmlns:a16="http://schemas.microsoft.com/office/drawing/2014/main" val="1412683157"/>
                  </a:ext>
                </a:extLst>
              </a:tr>
            </a:tbl>
          </a:graphicData>
        </a:graphic>
      </p:graphicFrame>
      <p:sp>
        <p:nvSpPr>
          <p:cNvPr id="9" name="TextBox 8">
            <a:extLst>
              <a:ext uri="{FF2B5EF4-FFF2-40B4-BE49-F238E27FC236}">
                <a16:creationId xmlns:a16="http://schemas.microsoft.com/office/drawing/2014/main" id="{26B7FB59-7211-4715-9D56-C47E24F14C37}"/>
              </a:ext>
            </a:extLst>
          </p:cNvPr>
          <p:cNvSpPr txBox="1"/>
          <p:nvPr/>
        </p:nvSpPr>
        <p:spPr>
          <a:xfrm>
            <a:off x="1049390" y="5679520"/>
            <a:ext cx="6296806" cy="523220"/>
          </a:xfrm>
          <a:prstGeom prst="rect">
            <a:avLst/>
          </a:prstGeom>
          <a:noFill/>
        </p:spPr>
        <p:txBody>
          <a:bodyPr wrap="square" rtlCol="0">
            <a:spAutoFit/>
          </a:bodyPr>
          <a:lstStyle/>
          <a:p>
            <a:r>
              <a:rPr lang="en-US" sz="1400" dirty="0"/>
              <a:t>*Tonsillectomy with or without adenoidectomy</a:t>
            </a:r>
          </a:p>
          <a:p>
            <a:r>
              <a:rPr lang="en-US" sz="1400" baseline="30000" dirty="0">
                <a:solidFill>
                  <a:srgbClr val="005288"/>
                </a:solidFill>
                <a:effectLst/>
                <a:latin typeface="Arial" panose="020B0604020202020204" pitchFamily="34" charset="0"/>
                <a:ea typeface="Times New Roman" panose="02020603050405020304" pitchFamily="18" charset="0"/>
              </a:rPr>
              <a:t>† </a:t>
            </a:r>
            <a:r>
              <a:rPr lang="en-US" sz="1400" dirty="0"/>
              <a:t>More than 80% of total had no opioids in pre-exposure period</a:t>
            </a:r>
          </a:p>
        </p:txBody>
      </p:sp>
      <p:sp>
        <p:nvSpPr>
          <p:cNvPr id="10" name="TextBox 9">
            <a:extLst>
              <a:ext uri="{FF2B5EF4-FFF2-40B4-BE49-F238E27FC236}">
                <a16:creationId xmlns:a16="http://schemas.microsoft.com/office/drawing/2014/main" id="{3BEE53AA-8144-455C-8287-48799DE2C97C}"/>
              </a:ext>
            </a:extLst>
          </p:cNvPr>
          <p:cNvSpPr txBox="1"/>
          <p:nvPr/>
        </p:nvSpPr>
        <p:spPr>
          <a:xfrm>
            <a:off x="6432341" y="5679520"/>
            <a:ext cx="4736469" cy="461665"/>
          </a:xfrm>
          <a:prstGeom prst="rect">
            <a:avLst/>
          </a:prstGeom>
          <a:noFill/>
        </p:spPr>
        <p:txBody>
          <a:bodyPr wrap="square" rtlCol="0">
            <a:spAutoFit/>
          </a:bodyPr>
          <a:lstStyle/>
          <a:p>
            <a:r>
              <a:rPr lang="en-US" sz="1200" dirty="0"/>
              <a:t>KEY: GLMM = generalized linear mixed model; GBTM = group-based</a:t>
            </a:r>
            <a:br>
              <a:rPr lang="en-US" sz="1200" dirty="0"/>
            </a:br>
            <a:r>
              <a:rPr lang="en-US" sz="1200" dirty="0"/>
              <a:t>trajectory model; opioid naïve = no opioids in 90 days prior to surgery</a:t>
            </a:r>
          </a:p>
        </p:txBody>
      </p:sp>
      <p:sp>
        <p:nvSpPr>
          <p:cNvPr id="3" name="TextBox 2">
            <a:extLst>
              <a:ext uri="{FF2B5EF4-FFF2-40B4-BE49-F238E27FC236}">
                <a16:creationId xmlns:a16="http://schemas.microsoft.com/office/drawing/2014/main" id="{489C2D44-00D6-4F89-80EF-CF985443FC75}"/>
              </a:ext>
            </a:extLst>
          </p:cNvPr>
          <p:cNvSpPr txBox="1"/>
          <p:nvPr/>
        </p:nvSpPr>
        <p:spPr>
          <a:xfrm>
            <a:off x="10610850" y="6431340"/>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0B8D4A0E-6D43-4E3B-A20C-09E5FE9A62F1}"/>
              </a:ext>
            </a:extLst>
          </p:cNvPr>
          <p:cNvSpPr txBox="1"/>
          <p:nvPr/>
        </p:nvSpPr>
        <p:spPr>
          <a:xfrm>
            <a:off x="1042749" y="6223213"/>
            <a:ext cx="9781521" cy="738664"/>
          </a:xfrm>
          <a:prstGeom prst="rect">
            <a:avLst/>
          </a:prstGeom>
          <a:noFill/>
        </p:spPr>
        <p:txBody>
          <a:bodyPr wrap="square" rtlCol="0">
            <a:spAutoFit/>
          </a:bodyPr>
          <a:lstStyle/>
          <a:p>
            <a:r>
              <a:rPr lang="en-US" sz="1400" dirty="0"/>
              <a:t>Basco et al</a:t>
            </a:r>
            <a:r>
              <a:rPr lang="en-US" sz="1400" i="1" dirty="0"/>
              <a:t>. Int J </a:t>
            </a:r>
            <a:r>
              <a:rPr lang="en-US" sz="1400" i="1" dirty="0" err="1"/>
              <a:t>Pediatr</a:t>
            </a:r>
            <a:r>
              <a:rPr lang="en-US" sz="1400" i="1" dirty="0"/>
              <a:t> </a:t>
            </a:r>
            <a:r>
              <a:rPr lang="en-US" sz="1400" i="1" dirty="0" err="1"/>
              <a:t>Otolaryngol</a:t>
            </a:r>
            <a:r>
              <a:rPr lang="en-US" sz="1400" i="1" dirty="0"/>
              <a:t> </a:t>
            </a:r>
            <a:r>
              <a:rPr lang="en-US" sz="1400" dirty="0"/>
              <a:t>2021   Cina et al. </a:t>
            </a:r>
            <a:r>
              <a:rPr lang="en-US" sz="1400" i="1" dirty="0"/>
              <a:t>J </a:t>
            </a:r>
            <a:r>
              <a:rPr lang="en-US" sz="1400" i="1" dirty="0" err="1"/>
              <a:t>Pediatr</a:t>
            </a:r>
            <a:r>
              <a:rPr lang="en-US" sz="1400" i="1" dirty="0"/>
              <a:t> Surg </a:t>
            </a:r>
            <a:r>
              <a:rPr lang="en-US" sz="1400" dirty="0"/>
              <a:t>2022   Lockett et al. </a:t>
            </a:r>
            <a:r>
              <a:rPr lang="en-US" sz="1400" i="1" dirty="0"/>
              <a:t>Surgery Open Science </a:t>
            </a:r>
            <a:r>
              <a:rPr lang="en-US" sz="1400" dirty="0"/>
              <a:t>2022  </a:t>
            </a:r>
            <a:br>
              <a:rPr lang="en-US" sz="1400" dirty="0"/>
            </a:br>
            <a:r>
              <a:rPr lang="en-US" sz="1400" dirty="0"/>
              <a:t>Ward et al. </a:t>
            </a:r>
            <a:r>
              <a:rPr lang="en-US" sz="1400" i="1" dirty="0"/>
              <a:t>Knee Surg </a:t>
            </a:r>
            <a:r>
              <a:rPr lang="en-US" sz="1400" i="1" dirty="0" err="1"/>
              <a:t>Relat</a:t>
            </a:r>
            <a:r>
              <a:rPr lang="en-US" sz="1400" i="1" dirty="0"/>
              <a:t> Res </a:t>
            </a:r>
            <a:r>
              <a:rPr lang="en-US" sz="1400" dirty="0"/>
              <a:t>2022   Reitman et al. </a:t>
            </a:r>
            <a:r>
              <a:rPr lang="en-US" sz="1400" i="1" dirty="0"/>
              <a:t>Spine </a:t>
            </a:r>
            <a:r>
              <a:rPr lang="en-US" sz="1400" dirty="0"/>
              <a:t>2022   McCauley et al. submitted to </a:t>
            </a:r>
            <a:r>
              <a:rPr lang="en-US" sz="1400" i="1" dirty="0"/>
              <a:t>J Opioid </a:t>
            </a:r>
            <a:r>
              <a:rPr lang="en-US" sz="1400" i="1" dirty="0" err="1"/>
              <a:t>Manag</a:t>
            </a:r>
            <a:r>
              <a:rPr lang="en-US" sz="1400" i="1" dirty="0"/>
              <a:t> </a:t>
            </a:r>
            <a:r>
              <a:rPr lang="en-US" sz="1400" dirty="0"/>
              <a:t>2022</a:t>
            </a:r>
            <a:endParaRPr lang="en-US" sz="1400" i="1" dirty="0"/>
          </a:p>
          <a:p>
            <a:r>
              <a:rPr lang="en-US" sz="1400" dirty="0"/>
              <a:t> </a:t>
            </a:r>
          </a:p>
        </p:txBody>
      </p:sp>
    </p:spTree>
    <p:extLst>
      <p:ext uri="{BB962C8B-B14F-4D97-AF65-F5344CB8AC3E}">
        <p14:creationId xmlns:p14="http://schemas.microsoft.com/office/powerpoint/2010/main" val="2335290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FC3C164-EA48-43BB-BAD0-345E75FF67F4}"/>
              </a:ext>
            </a:extLst>
          </p:cNvPr>
          <p:cNvSpPr/>
          <p:nvPr/>
        </p:nvSpPr>
        <p:spPr>
          <a:xfrm>
            <a:off x="342157" y="5798817"/>
            <a:ext cx="3692294" cy="429599"/>
          </a:xfrm>
          <a:prstGeom prst="rect">
            <a:avLst/>
          </a:prstGeom>
          <a:noFill/>
          <a:ln w="38100">
            <a:solidFill>
              <a:srgbClr val="E1BE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D932578-991B-44B2-8927-3B1BDC74170B}"/>
              </a:ext>
            </a:extLst>
          </p:cNvPr>
          <p:cNvSpPr/>
          <p:nvPr/>
        </p:nvSpPr>
        <p:spPr>
          <a:xfrm>
            <a:off x="351681" y="5263353"/>
            <a:ext cx="3692295" cy="430887"/>
          </a:xfrm>
          <a:prstGeom prst="rect">
            <a:avLst/>
          </a:prstGeom>
          <a:noFill/>
          <a:ln w="38100">
            <a:solidFill>
              <a:srgbClr val="6D3E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9C9253-D92A-42EF-B10E-9C36F2DF8830}"/>
              </a:ext>
            </a:extLst>
          </p:cNvPr>
          <p:cNvSpPr>
            <a:spLocks noGrp="1"/>
          </p:cNvSpPr>
          <p:nvPr>
            <p:ph type="title"/>
          </p:nvPr>
        </p:nvSpPr>
        <p:spPr>
          <a:xfrm>
            <a:off x="222481" y="1"/>
            <a:ext cx="11747038" cy="1622562"/>
          </a:xfrm>
        </p:spPr>
        <p:txBody>
          <a:bodyPr>
            <a:normAutofit/>
          </a:bodyPr>
          <a:lstStyle/>
          <a:p>
            <a:pPr algn="ctr"/>
            <a:r>
              <a:rPr lang="en-US" sz="3200" b="1" dirty="0">
                <a:solidFill>
                  <a:schemeClr val="accent1">
                    <a:lumMod val="75000"/>
                  </a:schemeClr>
                </a:solidFill>
                <a:latin typeface="NYTYN M+ Verlag"/>
              </a:rPr>
              <a:t>OPIOID USE PATTERNS IN SOUTH CAROLINA MEDICAID PATIENTS UNDERGOING SELECTED SURGERIES</a:t>
            </a:r>
            <a:br>
              <a:rPr lang="en-US" sz="3200" b="1" dirty="0">
                <a:solidFill>
                  <a:schemeClr val="accent1">
                    <a:lumMod val="75000"/>
                  </a:schemeClr>
                </a:solidFill>
                <a:latin typeface="NYTYN M+ Verlag"/>
              </a:rPr>
            </a:br>
            <a:r>
              <a:rPr lang="en-US" sz="3200" b="1" i="1" dirty="0">
                <a:solidFill>
                  <a:schemeClr val="accent2">
                    <a:lumMod val="75000"/>
                  </a:schemeClr>
                </a:solidFill>
                <a:latin typeface="Calibri" panose="020F0502020204030204" pitchFamily="34" charset="0"/>
                <a:cs typeface="Times New Roman" panose="02020603050405020304" pitchFamily="18" charset="0"/>
              </a:rPr>
              <a:t>Associations Between Pre-Op and Post-Op Opioid Use</a:t>
            </a:r>
          </a:p>
        </p:txBody>
      </p:sp>
      <p:pic>
        <p:nvPicPr>
          <p:cNvPr id="7" name="Picture 6">
            <a:extLst>
              <a:ext uri="{FF2B5EF4-FFF2-40B4-BE49-F238E27FC236}">
                <a16:creationId xmlns:a16="http://schemas.microsoft.com/office/drawing/2014/main" id="{B3A2F683-44EC-4B4A-8175-8C9F9D37C10F}"/>
              </a:ext>
            </a:extLst>
          </p:cNvPr>
          <p:cNvPicPr>
            <a:picLocks noChangeAspect="1"/>
          </p:cNvPicPr>
          <p:nvPr/>
        </p:nvPicPr>
        <p:blipFill>
          <a:blip r:embed="rId3"/>
          <a:stretch>
            <a:fillRect/>
          </a:stretch>
        </p:blipFill>
        <p:spPr>
          <a:xfrm>
            <a:off x="222481" y="2230980"/>
            <a:ext cx="11747038" cy="3004457"/>
          </a:xfrm>
          <a:prstGeom prst="rect">
            <a:avLst/>
          </a:prstGeom>
        </p:spPr>
      </p:pic>
      <p:sp>
        <p:nvSpPr>
          <p:cNvPr id="9" name="TextBox 8">
            <a:extLst>
              <a:ext uri="{FF2B5EF4-FFF2-40B4-BE49-F238E27FC236}">
                <a16:creationId xmlns:a16="http://schemas.microsoft.com/office/drawing/2014/main" id="{1C46714F-829D-4496-A7BC-3C09D395147F}"/>
              </a:ext>
            </a:extLst>
          </p:cNvPr>
          <p:cNvSpPr txBox="1"/>
          <p:nvPr/>
        </p:nvSpPr>
        <p:spPr>
          <a:xfrm>
            <a:off x="308001" y="5268106"/>
            <a:ext cx="3616299" cy="400110"/>
          </a:xfrm>
          <a:prstGeom prst="rect">
            <a:avLst/>
          </a:prstGeom>
          <a:noFill/>
        </p:spPr>
        <p:txBody>
          <a:bodyPr wrap="square">
            <a:spAutoFit/>
          </a:bodyPr>
          <a:lstStyle/>
          <a:p>
            <a:r>
              <a:rPr lang="en-US" sz="2000" b="1" dirty="0">
                <a:cs typeface="Arial" panose="020B0604020202020204" pitchFamily="34" charset="0"/>
              </a:rPr>
              <a:t>CHRONIC OPIOID USE POST OP </a:t>
            </a:r>
          </a:p>
        </p:txBody>
      </p:sp>
      <p:sp>
        <p:nvSpPr>
          <p:cNvPr id="11" name="TextBox 10">
            <a:extLst>
              <a:ext uri="{FF2B5EF4-FFF2-40B4-BE49-F238E27FC236}">
                <a16:creationId xmlns:a16="http://schemas.microsoft.com/office/drawing/2014/main" id="{EB8347F9-4AEF-44EF-A010-A122771D0D86}"/>
              </a:ext>
            </a:extLst>
          </p:cNvPr>
          <p:cNvSpPr txBox="1"/>
          <p:nvPr/>
        </p:nvSpPr>
        <p:spPr>
          <a:xfrm>
            <a:off x="299908" y="5824696"/>
            <a:ext cx="3810000" cy="400110"/>
          </a:xfrm>
          <a:prstGeom prst="rect">
            <a:avLst/>
          </a:prstGeom>
          <a:noFill/>
        </p:spPr>
        <p:txBody>
          <a:bodyPr wrap="square">
            <a:spAutoFit/>
          </a:bodyPr>
          <a:lstStyle/>
          <a:p>
            <a:r>
              <a:rPr lang="en-US" sz="2000" b="1" dirty="0">
                <a:cs typeface="Arial" panose="020B0604020202020204" pitchFamily="34" charset="0"/>
              </a:rPr>
              <a:t>ESCALATING OPIOID USE POST OP</a:t>
            </a:r>
          </a:p>
        </p:txBody>
      </p:sp>
      <p:sp>
        <p:nvSpPr>
          <p:cNvPr id="13" name="TextBox 12">
            <a:extLst>
              <a:ext uri="{FF2B5EF4-FFF2-40B4-BE49-F238E27FC236}">
                <a16:creationId xmlns:a16="http://schemas.microsoft.com/office/drawing/2014/main" id="{1A4C5FC1-B079-4C31-A834-D4284E7A4E28}"/>
              </a:ext>
            </a:extLst>
          </p:cNvPr>
          <p:cNvSpPr txBox="1"/>
          <p:nvPr/>
        </p:nvSpPr>
        <p:spPr>
          <a:xfrm>
            <a:off x="4098948" y="5234778"/>
            <a:ext cx="7645171" cy="400110"/>
          </a:xfrm>
          <a:prstGeom prst="rect">
            <a:avLst/>
          </a:prstGeom>
          <a:noFill/>
        </p:spPr>
        <p:txBody>
          <a:bodyPr wrap="square">
            <a:spAutoFit/>
          </a:bodyPr>
          <a:lstStyle/>
          <a:p>
            <a:r>
              <a:rPr lang="en-US" sz="2000" b="1" dirty="0">
                <a:cs typeface="Arial" panose="020B0604020202020204" pitchFamily="34" charset="0"/>
              </a:rPr>
              <a:t>MOSTLY OR FULLY TAPERED OFF OPIOIDS MONTH 9 POST DISCHARGE</a:t>
            </a:r>
            <a:endParaRPr lang="en-US" sz="2000" dirty="0">
              <a:cs typeface="Arial" panose="020B0604020202020204" pitchFamily="34" charset="0"/>
            </a:endParaRPr>
          </a:p>
        </p:txBody>
      </p:sp>
      <p:sp>
        <p:nvSpPr>
          <p:cNvPr id="16" name="Rectangle 15">
            <a:extLst>
              <a:ext uri="{FF2B5EF4-FFF2-40B4-BE49-F238E27FC236}">
                <a16:creationId xmlns:a16="http://schemas.microsoft.com/office/drawing/2014/main" id="{494A55FC-EB75-4D1A-B5C4-439151C71E28}"/>
              </a:ext>
            </a:extLst>
          </p:cNvPr>
          <p:cNvSpPr/>
          <p:nvPr/>
        </p:nvSpPr>
        <p:spPr>
          <a:xfrm>
            <a:off x="4150181" y="5265555"/>
            <a:ext cx="7508419" cy="430887"/>
          </a:xfrm>
          <a:prstGeom prst="rect">
            <a:avLst/>
          </a:prstGeom>
          <a:noFill/>
          <a:ln w="38100">
            <a:solidFill>
              <a:srgbClr val="D3D3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D0F353-07BE-4051-BD97-5B71DD8C3271}"/>
              </a:ext>
            </a:extLst>
          </p:cNvPr>
          <p:cNvSpPr txBox="1"/>
          <p:nvPr/>
        </p:nvSpPr>
        <p:spPr>
          <a:xfrm>
            <a:off x="679621" y="1943036"/>
            <a:ext cx="852617" cy="461665"/>
          </a:xfrm>
          <a:prstGeom prst="rect">
            <a:avLst/>
          </a:prstGeom>
          <a:noFill/>
        </p:spPr>
        <p:txBody>
          <a:bodyPr wrap="square" rtlCol="0">
            <a:spAutoFit/>
          </a:bodyPr>
          <a:lstStyle/>
          <a:p>
            <a:r>
              <a:rPr lang="en-US" sz="2400" b="1" dirty="0"/>
              <a:t>10%</a:t>
            </a:r>
          </a:p>
        </p:txBody>
      </p:sp>
      <p:sp>
        <p:nvSpPr>
          <p:cNvPr id="19" name="TextBox 18">
            <a:extLst>
              <a:ext uri="{FF2B5EF4-FFF2-40B4-BE49-F238E27FC236}">
                <a16:creationId xmlns:a16="http://schemas.microsoft.com/office/drawing/2014/main" id="{B43CAF28-6E50-46D0-B138-0054810F2EE2}"/>
              </a:ext>
            </a:extLst>
          </p:cNvPr>
          <p:cNvSpPr txBox="1"/>
          <p:nvPr/>
        </p:nvSpPr>
        <p:spPr>
          <a:xfrm>
            <a:off x="1692875" y="1943035"/>
            <a:ext cx="852617" cy="461665"/>
          </a:xfrm>
          <a:prstGeom prst="rect">
            <a:avLst/>
          </a:prstGeom>
          <a:noFill/>
        </p:spPr>
        <p:txBody>
          <a:bodyPr wrap="square" rtlCol="0">
            <a:spAutoFit/>
          </a:bodyPr>
          <a:lstStyle/>
          <a:p>
            <a:r>
              <a:rPr lang="en-US" sz="2400" b="1" dirty="0"/>
              <a:t>7%</a:t>
            </a:r>
          </a:p>
        </p:txBody>
      </p:sp>
      <p:sp>
        <p:nvSpPr>
          <p:cNvPr id="20" name="TextBox 19">
            <a:extLst>
              <a:ext uri="{FF2B5EF4-FFF2-40B4-BE49-F238E27FC236}">
                <a16:creationId xmlns:a16="http://schemas.microsoft.com/office/drawing/2014/main" id="{5B642706-9DF3-4B09-9DD6-5CA267CF50C5}"/>
              </a:ext>
            </a:extLst>
          </p:cNvPr>
          <p:cNvSpPr txBox="1"/>
          <p:nvPr/>
        </p:nvSpPr>
        <p:spPr>
          <a:xfrm>
            <a:off x="6573794" y="1943034"/>
            <a:ext cx="852617" cy="461665"/>
          </a:xfrm>
          <a:prstGeom prst="rect">
            <a:avLst/>
          </a:prstGeom>
          <a:noFill/>
        </p:spPr>
        <p:txBody>
          <a:bodyPr wrap="square" rtlCol="0">
            <a:spAutoFit/>
          </a:bodyPr>
          <a:lstStyle/>
          <a:p>
            <a:r>
              <a:rPr lang="en-US" sz="2400" b="1" dirty="0"/>
              <a:t>83%</a:t>
            </a:r>
          </a:p>
        </p:txBody>
      </p:sp>
      <p:sp>
        <p:nvSpPr>
          <p:cNvPr id="3" name="TextBox 2">
            <a:extLst>
              <a:ext uri="{FF2B5EF4-FFF2-40B4-BE49-F238E27FC236}">
                <a16:creationId xmlns:a16="http://schemas.microsoft.com/office/drawing/2014/main" id="{A40BE2AD-7E7C-4623-8A88-88089F78D351}"/>
              </a:ext>
            </a:extLst>
          </p:cNvPr>
          <p:cNvSpPr txBox="1"/>
          <p:nvPr/>
        </p:nvSpPr>
        <p:spPr>
          <a:xfrm>
            <a:off x="4798422" y="3849189"/>
            <a:ext cx="2725782" cy="461665"/>
          </a:xfrm>
          <a:prstGeom prst="rect">
            <a:avLst/>
          </a:prstGeom>
          <a:noFill/>
        </p:spPr>
        <p:txBody>
          <a:bodyPr wrap="square" rtlCol="0">
            <a:spAutoFit/>
          </a:bodyPr>
          <a:lstStyle/>
          <a:p>
            <a:r>
              <a:rPr lang="en-US" sz="2400" b="1" dirty="0"/>
              <a:t>% Post-op Patients</a:t>
            </a:r>
          </a:p>
        </p:txBody>
      </p:sp>
      <p:sp>
        <p:nvSpPr>
          <p:cNvPr id="4" name="TextBox 3">
            <a:extLst>
              <a:ext uri="{FF2B5EF4-FFF2-40B4-BE49-F238E27FC236}">
                <a16:creationId xmlns:a16="http://schemas.microsoft.com/office/drawing/2014/main" id="{F0A58417-4B7E-4EFF-91EC-BD067A352280}"/>
              </a:ext>
            </a:extLst>
          </p:cNvPr>
          <p:cNvSpPr txBox="1"/>
          <p:nvPr/>
        </p:nvSpPr>
        <p:spPr>
          <a:xfrm>
            <a:off x="243298" y="6252722"/>
            <a:ext cx="11500822" cy="523220"/>
          </a:xfrm>
          <a:prstGeom prst="rect">
            <a:avLst/>
          </a:prstGeom>
          <a:noFill/>
        </p:spPr>
        <p:txBody>
          <a:bodyPr wrap="square" rtlCol="0">
            <a:spAutoFit/>
          </a:bodyPr>
          <a:lstStyle/>
          <a:p>
            <a:r>
              <a:rPr lang="en-US" sz="1400" dirty="0"/>
              <a:t>South Carolina Medicaid enrollees receiving a selected surgery between 2014 – 2017 (colon resection, lumbar spine, total knee arthroplasty (TKA) ≥ 18 </a:t>
            </a:r>
            <a:r>
              <a:rPr lang="en-US" sz="1400" dirty="0" err="1"/>
              <a:t>y.o</a:t>
            </a:r>
            <a:r>
              <a:rPr lang="en-US" sz="1400" dirty="0"/>
              <a:t>.; cholecystectomy ≥ 13 </a:t>
            </a:r>
            <a:r>
              <a:rPr lang="en-US" sz="1400" dirty="0" err="1"/>
              <a:t>y.o</a:t>
            </a:r>
            <a:r>
              <a:rPr lang="en-US" sz="1400" dirty="0"/>
              <a:t>.; appendectomy and tonsillectomy 13-17 </a:t>
            </a:r>
            <a:r>
              <a:rPr lang="en-US" sz="1400" dirty="0" err="1"/>
              <a:t>y.o</a:t>
            </a:r>
            <a:r>
              <a:rPr lang="en-US" sz="1400" dirty="0"/>
              <a:t>.   McCauley et al. submitted to </a:t>
            </a:r>
            <a:r>
              <a:rPr lang="en-US" sz="1400" i="1" dirty="0"/>
              <a:t>J Opioid </a:t>
            </a:r>
            <a:r>
              <a:rPr lang="en-US" sz="1400" i="1" dirty="0" err="1"/>
              <a:t>Manag</a:t>
            </a:r>
            <a:r>
              <a:rPr lang="en-US" sz="1400" i="1" dirty="0"/>
              <a:t> </a:t>
            </a:r>
            <a:r>
              <a:rPr lang="en-US" sz="1400" dirty="0"/>
              <a:t>2022</a:t>
            </a:r>
          </a:p>
        </p:txBody>
      </p:sp>
    </p:spTree>
    <p:extLst>
      <p:ext uri="{BB962C8B-B14F-4D97-AF65-F5344CB8AC3E}">
        <p14:creationId xmlns:p14="http://schemas.microsoft.com/office/powerpoint/2010/main" val="2376852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C9008B4-5FB6-41F4-8963-1DD9420E7D00}"/>
              </a:ext>
            </a:extLst>
          </p:cNvPr>
          <p:cNvSpPr/>
          <p:nvPr/>
        </p:nvSpPr>
        <p:spPr>
          <a:xfrm>
            <a:off x="404750" y="1699312"/>
            <a:ext cx="3527531" cy="4663388"/>
          </a:xfrm>
          <a:prstGeom prst="rect">
            <a:avLst/>
          </a:prstGeom>
          <a:solidFill>
            <a:srgbClr val="6D3E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91391AF-2E70-4454-9461-271F4223A22B}"/>
              </a:ext>
            </a:extLst>
          </p:cNvPr>
          <p:cNvSpPr txBox="1"/>
          <p:nvPr/>
        </p:nvSpPr>
        <p:spPr>
          <a:xfrm>
            <a:off x="399858" y="1708811"/>
            <a:ext cx="3527532" cy="4462760"/>
          </a:xfrm>
          <a:prstGeom prst="rect">
            <a:avLst/>
          </a:prstGeom>
          <a:noFill/>
        </p:spPr>
        <p:txBody>
          <a:bodyPr wrap="square" rtlCol="0">
            <a:spAutoFit/>
          </a:bodyPr>
          <a:lstStyle/>
          <a:p>
            <a:pPr algn="ctr"/>
            <a:r>
              <a:rPr lang="en-US" sz="2200" b="1" dirty="0">
                <a:solidFill>
                  <a:schemeClr val="bg1"/>
                </a:solidFill>
                <a:cs typeface="Arial" panose="020B0604020202020204" pitchFamily="34" charset="0"/>
              </a:rPr>
              <a:t>CHRONIC OPIOID USE</a:t>
            </a:r>
          </a:p>
          <a:p>
            <a:pPr algn="ctr"/>
            <a:r>
              <a:rPr lang="en-US" sz="2200" b="1" dirty="0">
                <a:solidFill>
                  <a:schemeClr val="bg1"/>
                </a:solidFill>
                <a:cs typeface="Arial" panose="020B0604020202020204" pitchFamily="34" charset="0"/>
              </a:rPr>
              <a:t> POST-OP – 10%</a:t>
            </a:r>
          </a:p>
          <a:p>
            <a:endParaRPr lang="en-US" sz="1600" dirty="0">
              <a:solidFill>
                <a:schemeClr val="bg1"/>
              </a:solidFill>
            </a:endParaRPr>
          </a:p>
          <a:p>
            <a:pPr marL="285750" indent="-285750">
              <a:buFont typeface="Arial" panose="020B0604020202020204" pitchFamily="34" charset="0"/>
              <a:buChar char="•"/>
            </a:pPr>
            <a:r>
              <a:rPr lang="en-US" sz="2000" dirty="0">
                <a:solidFill>
                  <a:schemeClr val="bg1"/>
                </a:solidFill>
                <a:cs typeface="Arial" panose="020B0604020202020204" pitchFamily="34" charset="0"/>
              </a:rPr>
              <a:t>Similar use pre-op &amp; post-op </a:t>
            </a:r>
          </a:p>
          <a:p>
            <a:pPr marL="742950" lvl="1" indent="-285750">
              <a:buFont typeface="Arial" panose="020B0604020202020204" pitchFamily="34" charset="0"/>
              <a:buChar char="•"/>
            </a:pPr>
            <a:r>
              <a:rPr lang="en-US" sz="2000" dirty="0">
                <a:solidFill>
                  <a:schemeClr val="bg1"/>
                </a:solidFill>
                <a:cs typeface="Arial" panose="020B0604020202020204" pitchFamily="34" charset="0"/>
              </a:rPr>
              <a:t>Use remained consistent at low, moderate, or high level</a:t>
            </a:r>
          </a:p>
          <a:p>
            <a:pPr marL="285750" indent="-285750">
              <a:buFont typeface="Arial" panose="020B0604020202020204" pitchFamily="34" charset="0"/>
              <a:buChar char="•"/>
            </a:pPr>
            <a:endParaRPr lang="en-US" sz="1400" dirty="0">
              <a:solidFill>
                <a:schemeClr val="bg1"/>
              </a:solidFill>
              <a:cs typeface="Arial" panose="020B0604020202020204" pitchFamily="34" charset="0"/>
            </a:endParaRPr>
          </a:p>
          <a:p>
            <a:pPr marL="285750" indent="-285750">
              <a:buFont typeface="Arial" panose="020B0604020202020204" pitchFamily="34" charset="0"/>
              <a:buChar char="•"/>
            </a:pPr>
            <a:r>
              <a:rPr lang="en-US" sz="2000" dirty="0">
                <a:solidFill>
                  <a:schemeClr val="bg1"/>
                </a:solidFill>
                <a:cs typeface="Arial" panose="020B0604020202020204" pitchFamily="34" charset="0"/>
              </a:rPr>
              <a:t>Largest percentage of lumbar spine and TKA patients </a:t>
            </a:r>
          </a:p>
          <a:p>
            <a:pPr marL="285750" indent="-285750">
              <a:buFont typeface="Arial" panose="020B0604020202020204" pitchFamily="34" charset="0"/>
              <a:buChar char="•"/>
            </a:pPr>
            <a:endParaRPr lang="en-US" sz="1400" dirty="0">
              <a:solidFill>
                <a:schemeClr val="bg1"/>
              </a:solidFill>
              <a:cs typeface="Arial" panose="020B0604020202020204" pitchFamily="34" charset="0"/>
            </a:endParaRPr>
          </a:p>
          <a:p>
            <a:pPr marL="285750" indent="-285750">
              <a:buFont typeface="Arial" panose="020B0604020202020204" pitchFamily="34" charset="0"/>
              <a:buChar char="•"/>
            </a:pPr>
            <a:r>
              <a:rPr lang="en-US" sz="2000" dirty="0">
                <a:solidFill>
                  <a:schemeClr val="bg1"/>
                </a:solidFill>
                <a:cs typeface="Arial" panose="020B0604020202020204" pitchFamily="34" charset="0"/>
              </a:rPr>
              <a:t>Middle age</a:t>
            </a:r>
          </a:p>
          <a:p>
            <a:endParaRPr lang="en-US" sz="1400" dirty="0">
              <a:solidFill>
                <a:schemeClr val="bg1"/>
              </a:solidFill>
              <a:cs typeface="Arial" panose="020B0604020202020204" pitchFamily="34" charset="0"/>
            </a:endParaRPr>
          </a:p>
          <a:p>
            <a:pPr algn="ctr"/>
            <a:r>
              <a:rPr lang="en-US" sz="2000" i="1" dirty="0">
                <a:solidFill>
                  <a:schemeClr val="bg1"/>
                </a:solidFill>
                <a:cs typeface="Arial" panose="020B0604020202020204" pitchFamily="34" charset="0"/>
              </a:rPr>
              <a:t>Patients may benefit from transitional pain services</a:t>
            </a:r>
          </a:p>
        </p:txBody>
      </p:sp>
      <p:sp>
        <p:nvSpPr>
          <p:cNvPr id="9" name="Rectangle 8">
            <a:extLst>
              <a:ext uri="{FF2B5EF4-FFF2-40B4-BE49-F238E27FC236}">
                <a16:creationId xmlns:a16="http://schemas.microsoft.com/office/drawing/2014/main" id="{C429B830-D5F1-46E9-808E-1ED95020475D}"/>
              </a:ext>
            </a:extLst>
          </p:cNvPr>
          <p:cNvSpPr/>
          <p:nvPr/>
        </p:nvSpPr>
        <p:spPr>
          <a:xfrm>
            <a:off x="7993084" y="1680642"/>
            <a:ext cx="3527531" cy="4672531"/>
          </a:xfrm>
          <a:prstGeom prst="rect">
            <a:avLst/>
          </a:prstGeom>
          <a:solidFill>
            <a:srgbClr val="D3D3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E2F7011-1E2D-4755-95B3-DBEDCA4F9018}"/>
              </a:ext>
            </a:extLst>
          </p:cNvPr>
          <p:cNvSpPr/>
          <p:nvPr/>
        </p:nvSpPr>
        <p:spPr>
          <a:xfrm>
            <a:off x="4198917" y="1690168"/>
            <a:ext cx="3527531" cy="4672532"/>
          </a:xfrm>
          <a:prstGeom prst="rect">
            <a:avLst/>
          </a:prstGeom>
          <a:solidFill>
            <a:srgbClr val="E0BD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17DFBD7-AF83-4F0D-8E83-1FE2B2A095E2}"/>
              </a:ext>
            </a:extLst>
          </p:cNvPr>
          <p:cNvSpPr txBox="1"/>
          <p:nvPr/>
        </p:nvSpPr>
        <p:spPr>
          <a:xfrm>
            <a:off x="4315501" y="1708811"/>
            <a:ext cx="3527531" cy="4924425"/>
          </a:xfrm>
          <a:prstGeom prst="rect">
            <a:avLst/>
          </a:prstGeom>
          <a:noFill/>
        </p:spPr>
        <p:txBody>
          <a:bodyPr wrap="square" rtlCol="0">
            <a:spAutoFit/>
          </a:bodyPr>
          <a:lstStyle/>
          <a:p>
            <a:pPr algn="ctr"/>
            <a:r>
              <a:rPr lang="en-US" sz="2200" b="1" dirty="0">
                <a:cs typeface="Arial" panose="020B0604020202020204" pitchFamily="34" charset="0"/>
              </a:rPr>
              <a:t>ESCALATING OPIOID USE POST-OP – 7%</a:t>
            </a:r>
          </a:p>
          <a:p>
            <a:pPr algn="ctr"/>
            <a:endParaRPr lang="en-US" sz="1600" b="1" dirty="0"/>
          </a:p>
          <a:p>
            <a:pPr marL="285750" indent="-285750">
              <a:buFont typeface="Arial" panose="020B0604020202020204" pitchFamily="34" charset="0"/>
              <a:buChar char="•"/>
            </a:pPr>
            <a:r>
              <a:rPr lang="en-US" sz="2000" dirty="0">
                <a:cs typeface="Arial" panose="020B0604020202020204" pitchFamily="34" charset="0"/>
              </a:rPr>
              <a:t>66% had escalating opioid use pre-op</a:t>
            </a:r>
          </a:p>
          <a:p>
            <a:pPr marL="285750" indent="-285750">
              <a:buFont typeface="Arial" panose="020B0604020202020204" pitchFamily="34" charset="0"/>
              <a:buChar char="•"/>
            </a:pPr>
            <a:endParaRPr lang="en-US" sz="1400" dirty="0">
              <a:cs typeface="Arial" panose="020B0604020202020204" pitchFamily="34" charset="0"/>
            </a:endParaRPr>
          </a:p>
          <a:p>
            <a:pPr marL="285750" indent="-285750">
              <a:buFont typeface="Arial" panose="020B0604020202020204" pitchFamily="34" charset="0"/>
              <a:buChar char="•"/>
            </a:pPr>
            <a:r>
              <a:rPr lang="en-US" sz="2000" dirty="0">
                <a:cs typeface="Arial" panose="020B0604020202020204" pitchFamily="34" charset="0"/>
              </a:rPr>
              <a:t>22% had no opioids pre-op</a:t>
            </a:r>
          </a:p>
          <a:p>
            <a:pPr marL="285750" indent="-285750">
              <a:buFont typeface="Arial" panose="020B0604020202020204" pitchFamily="34" charset="0"/>
              <a:buChar char="•"/>
            </a:pPr>
            <a:endParaRPr lang="en-US" sz="1400" dirty="0">
              <a:cs typeface="Arial" panose="020B0604020202020204" pitchFamily="34" charset="0"/>
            </a:endParaRPr>
          </a:p>
          <a:p>
            <a:pPr marL="285750" indent="-285750">
              <a:buFont typeface="Arial" panose="020B0604020202020204" pitchFamily="34" charset="0"/>
              <a:buChar char="•"/>
            </a:pPr>
            <a:r>
              <a:rPr lang="en-US" sz="2000" dirty="0">
                <a:cs typeface="Arial" panose="020B0604020202020204" pitchFamily="34" charset="0"/>
              </a:rPr>
              <a:t>3 out of 4 had higher use month 9 post-discharge compared to pre-op use</a:t>
            </a:r>
          </a:p>
          <a:p>
            <a:pPr marL="285750" indent="-285750">
              <a:buFont typeface="Arial" panose="020B0604020202020204" pitchFamily="34" charset="0"/>
              <a:buChar char="•"/>
            </a:pPr>
            <a:endParaRPr lang="en-US" sz="1400" dirty="0">
              <a:cs typeface="Arial" panose="020B0604020202020204" pitchFamily="34" charset="0"/>
            </a:endParaRPr>
          </a:p>
          <a:p>
            <a:pPr marL="285750" indent="-285750">
              <a:buFont typeface="Arial" panose="020B0604020202020204" pitchFamily="34" charset="0"/>
              <a:buChar char="•"/>
            </a:pPr>
            <a:r>
              <a:rPr lang="en-US" sz="2000" dirty="0">
                <a:cs typeface="Arial" panose="020B0604020202020204" pitchFamily="34" charset="0"/>
              </a:rPr>
              <a:t>Larger percentage of lumbar spine and TKA patients</a:t>
            </a:r>
          </a:p>
          <a:p>
            <a:pPr marL="285750" indent="-285750">
              <a:buFont typeface="Arial" panose="020B0604020202020204" pitchFamily="34" charset="0"/>
              <a:buChar char="•"/>
            </a:pPr>
            <a:endParaRPr lang="en-US" sz="1400" dirty="0">
              <a:cs typeface="Arial" panose="020B0604020202020204" pitchFamily="34" charset="0"/>
            </a:endParaRPr>
          </a:p>
          <a:p>
            <a:pPr marL="285750" indent="-285750">
              <a:buFont typeface="Arial" panose="020B0604020202020204" pitchFamily="34" charset="0"/>
              <a:buChar char="•"/>
            </a:pPr>
            <a:r>
              <a:rPr lang="en-US" sz="2000" dirty="0">
                <a:cs typeface="Arial" panose="020B0604020202020204" pitchFamily="34" charset="0"/>
              </a:rPr>
              <a:t>Middle age</a:t>
            </a:r>
          </a:p>
          <a:p>
            <a:pPr marL="285750" indent="-285750">
              <a:buFont typeface="Arial" panose="020B0604020202020204" pitchFamily="34" charset="0"/>
              <a:buChar char="•"/>
            </a:pPr>
            <a:endParaRPr lang="en-US" b="1" dirty="0"/>
          </a:p>
        </p:txBody>
      </p:sp>
      <p:sp>
        <p:nvSpPr>
          <p:cNvPr id="13" name="TextBox 12">
            <a:extLst>
              <a:ext uri="{FF2B5EF4-FFF2-40B4-BE49-F238E27FC236}">
                <a16:creationId xmlns:a16="http://schemas.microsoft.com/office/drawing/2014/main" id="{557F66FD-98C6-4469-A9F6-363755914ABF}"/>
              </a:ext>
            </a:extLst>
          </p:cNvPr>
          <p:cNvSpPr txBox="1"/>
          <p:nvPr/>
        </p:nvSpPr>
        <p:spPr>
          <a:xfrm>
            <a:off x="8069282" y="1638891"/>
            <a:ext cx="3427648" cy="5027017"/>
          </a:xfrm>
          <a:prstGeom prst="rect">
            <a:avLst/>
          </a:prstGeom>
          <a:noFill/>
        </p:spPr>
        <p:txBody>
          <a:bodyPr wrap="square" rtlCol="0">
            <a:spAutoFit/>
          </a:bodyPr>
          <a:lstStyle/>
          <a:p>
            <a:pPr algn="ctr"/>
            <a:r>
              <a:rPr lang="en-US" sz="2200" b="1" dirty="0">
                <a:cs typeface="Arial" panose="020B0604020202020204" pitchFamily="34" charset="0"/>
              </a:rPr>
              <a:t>MOSTLY OR FULLY TAPERED OFF OPIOIDS MONTH 9 POST DISCHARGE -   83%</a:t>
            </a:r>
          </a:p>
          <a:p>
            <a:pPr algn="ctr"/>
            <a:endParaRPr lang="en-US" sz="1600" dirty="0">
              <a:cs typeface="Arial" panose="020B0604020202020204" pitchFamily="34" charset="0"/>
            </a:endParaRPr>
          </a:p>
          <a:p>
            <a:pPr marL="285750" indent="-285750">
              <a:buFont typeface="Arial" panose="020B0604020202020204" pitchFamily="34" charset="0"/>
              <a:buChar char="•"/>
            </a:pPr>
            <a:r>
              <a:rPr lang="en-US" sz="1900" dirty="0"/>
              <a:t>54% no opioids pre-op</a:t>
            </a:r>
          </a:p>
          <a:p>
            <a:pPr marL="285750" indent="-285750">
              <a:buFont typeface="Arial" panose="020B0604020202020204" pitchFamily="34" charset="0"/>
              <a:buChar char="•"/>
            </a:pPr>
            <a:endParaRPr lang="en-US" sz="1900" dirty="0"/>
          </a:p>
          <a:p>
            <a:pPr marL="285750" indent="-285750">
              <a:buFont typeface="Arial" panose="020B0604020202020204" pitchFamily="34" charset="0"/>
              <a:buChar char="•"/>
            </a:pPr>
            <a:r>
              <a:rPr lang="en-US" sz="1900" dirty="0"/>
              <a:t>42% low to moderate opioid </a:t>
            </a:r>
            <a:r>
              <a:rPr lang="en-US" sz="1900"/>
              <a:t>use pre-op</a:t>
            </a:r>
            <a:endParaRPr lang="en-US" sz="1900" baseline="30000" dirty="0"/>
          </a:p>
          <a:p>
            <a:pPr marL="285750" indent="-285750">
              <a:buFont typeface="Arial" panose="020B0604020202020204" pitchFamily="34" charset="0"/>
              <a:buChar char="•"/>
            </a:pPr>
            <a:endParaRPr lang="en-US" sz="1900" baseline="30000" dirty="0"/>
          </a:p>
          <a:p>
            <a:pPr marL="285750" indent="-285750">
              <a:buFont typeface="Arial" panose="020B0604020202020204" pitchFamily="34" charset="0"/>
              <a:buChar char="•"/>
            </a:pPr>
            <a:r>
              <a:rPr lang="en-US" sz="1900" dirty="0">
                <a:cs typeface="Arial" panose="020B0604020202020204" pitchFamily="34" charset="0"/>
              </a:rPr>
              <a:t>3 out of 4 had ≥ 1 opioid days during 30 days post-discharge</a:t>
            </a:r>
          </a:p>
          <a:p>
            <a:pPr marL="285750" indent="-285750">
              <a:buFont typeface="Arial" panose="020B0604020202020204" pitchFamily="34" charset="0"/>
              <a:buChar char="•"/>
            </a:pPr>
            <a:endParaRPr lang="en-US" sz="1900" dirty="0">
              <a:cs typeface="Arial" panose="020B0604020202020204" pitchFamily="34" charset="0"/>
            </a:endParaRPr>
          </a:p>
          <a:p>
            <a:pPr marL="285750" indent="-285750">
              <a:buFont typeface="Arial" panose="020B0604020202020204" pitchFamily="34" charset="0"/>
              <a:buChar char="•"/>
            </a:pPr>
            <a:r>
              <a:rPr lang="en-US" sz="1900" dirty="0">
                <a:cs typeface="Arial" panose="020B0604020202020204" pitchFamily="34" charset="0"/>
              </a:rPr>
              <a:t>4 out of 5 returned to no opioid use within 2 -3 months post-discharge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12" name="Title 1">
            <a:extLst>
              <a:ext uri="{FF2B5EF4-FFF2-40B4-BE49-F238E27FC236}">
                <a16:creationId xmlns:a16="http://schemas.microsoft.com/office/drawing/2014/main" id="{D997FBA4-AB43-40AC-9F69-8730CB90662F}"/>
              </a:ext>
            </a:extLst>
          </p:cNvPr>
          <p:cNvSpPr>
            <a:spLocks noGrp="1"/>
          </p:cNvSpPr>
          <p:nvPr>
            <p:ph type="title"/>
          </p:nvPr>
        </p:nvSpPr>
        <p:spPr>
          <a:xfrm>
            <a:off x="222481" y="1"/>
            <a:ext cx="11747038" cy="1622562"/>
          </a:xfrm>
        </p:spPr>
        <p:txBody>
          <a:bodyPr>
            <a:normAutofit/>
          </a:bodyPr>
          <a:lstStyle/>
          <a:p>
            <a:pPr algn="ctr"/>
            <a:r>
              <a:rPr lang="en-US" sz="3200" b="1" dirty="0">
                <a:solidFill>
                  <a:schemeClr val="accent1">
                    <a:lumMod val="75000"/>
                  </a:schemeClr>
                </a:solidFill>
                <a:latin typeface="NYTYN M+ Verlag"/>
              </a:rPr>
              <a:t>OPIOID USE PATTERNS IN SOUTH CAROLINA MEDICAID PATIENTS UNDERGOING SELECTED SURGERIES</a:t>
            </a:r>
            <a:br>
              <a:rPr lang="en-US" sz="3200" b="1" dirty="0">
                <a:solidFill>
                  <a:schemeClr val="accent1">
                    <a:lumMod val="75000"/>
                  </a:schemeClr>
                </a:solidFill>
                <a:latin typeface="NYTYN M+ Verlag"/>
              </a:rPr>
            </a:br>
            <a:r>
              <a:rPr lang="en-US" sz="3200" b="1" i="1" dirty="0">
                <a:solidFill>
                  <a:schemeClr val="accent2">
                    <a:lumMod val="75000"/>
                  </a:schemeClr>
                </a:solidFill>
                <a:latin typeface="Calibri" panose="020F0502020204030204" pitchFamily="34" charset="0"/>
                <a:cs typeface="Times New Roman" panose="02020603050405020304" pitchFamily="18" charset="0"/>
              </a:rPr>
              <a:t>Associations Between Pre-Op and Post-Op Opioid Use</a:t>
            </a:r>
          </a:p>
        </p:txBody>
      </p:sp>
    </p:spTree>
    <p:extLst>
      <p:ext uri="{BB962C8B-B14F-4D97-AF65-F5344CB8AC3E}">
        <p14:creationId xmlns:p14="http://schemas.microsoft.com/office/powerpoint/2010/main" val="111025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0" grpId="0" animBg="1"/>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617275-6FDE-42B4-A35F-9B40C78ED014}"/>
              </a:ext>
            </a:extLst>
          </p:cNvPr>
          <p:cNvSpPr/>
          <p:nvPr/>
        </p:nvSpPr>
        <p:spPr>
          <a:xfrm>
            <a:off x="838200" y="321276"/>
            <a:ext cx="10515600" cy="2211859"/>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830CD3-530D-487A-9FA0-192CB19FE008}"/>
              </a:ext>
            </a:extLst>
          </p:cNvPr>
          <p:cNvSpPr>
            <a:spLocks noGrp="1"/>
          </p:cNvSpPr>
          <p:nvPr>
            <p:ph type="title"/>
          </p:nvPr>
        </p:nvSpPr>
        <p:spPr>
          <a:xfrm>
            <a:off x="838200" y="770488"/>
            <a:ext cx="10515600" cy="1325563"/>
          </a:xfrm>
        </p:spPr>
        <p:txBody>
          <a:bodyPr>
            <a:noAutofit/>
          </a:bodyPr>
          <a:lstStyle/>
          <a:p>
            <a:pPr marL="0" indent="0" algn="ctr">
              <a:buNone/>
            </a:pPr>
            <a:r>
              <a:rPr lang="en-US" sz="3200" b="1" i="0" u="none" strike="noStrike" baseline="0" dirty="0">
                <a:solidFill>
                  <a:schemeClr val="accent2">
                    <a:lumMod val="75000"/>
                  </a:schemeClr>
                </a:solidFill>
                <a:latin typeface="Arial" panose="020B0604020202020204" pitchFamily="34" charset="0"/>
                <a:cs typeface="Arial" panose="020B0604020202020204" pitchFamily="34" charset="0"/>
              </a:rPr>
              <a:t>SCREEN PATIENTS </a:t>
            </a:r>
            <a:r>
              <a:rPr lang="en-US" sz="3200" b="1" i="0" u="none" strike="noStrike" baseline="0" dirty="0">
                <a:solidFill>
                  <a:srgbClr val="2F5597"/>
                </a:solidFill>
                <a:latin typeface="Arial" panose="020B0604020202020204" pitchFamily="34" charset="0"/>
                <a:cs typeface="Arial" panose="020B0604020202020204" pitchFamily="34" charset="0"/>
              </a:rPr>
              <a:t>to help identify those with or at risk for opioid use disorder (OUD), depression, and anxiety to help guide pre- and post-op strategies, including multi-modal pain management.</a:t>
            </a:r>
            <a:endParaRPr lang="en-US" sz="3200" b="0" i="0" u="none" strike="noStrike" baseline="0" dirty="0">
              <a:solidFill>
                <a:srgbClr val="2F5597"/>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68784-6F97-4369-B806-A094E2CABE57}"/>
              </a:ext>
            </a:extLst>
          </p:cNvPr>
          <p:cNvSpPr>
            <a:spLocks noGrp="1"/>
          </p:cNvSpPr>
          <p:nvPr>
            <p:ph idx="1"/>
          </p:nvPr>
        </p:nvSpPr>
        <p:spPr>
          <a:xfrm>
            <a:off x="838199" y="2168525"/>
            <a:ext cx="10925175" cy="4351338"/>
          </a:xfrm>
        </p:spPr>
        <p:txBody>
          <a:bodyPr>
            <a:normAutofit fontScale="85000" lnSpcReduction="20000"/>
          </a:bodyPr>
          <a:lstStyle/>
          <a:p>
            <a:pPr algn="just"/>
            <a:endParaRPr lang="en-US" sz="2400" dirty="0">
              <a:solidFill>
                <a:srgbClr val="007098"/>
              </a:solidFill>
              <a:latin typeface="NYTYN M+ Verlag"/>
            </a:endParaRPr>
          </a:p>
          <a:p>
            <a:pPr algn="just"/>
            <a:endParaRPr lang="en-US" sz="2400" dirty="0">
              <a:solidFill>
                <a:srgbClr val="007098"/>
              </a:solidFill>
              <a:latin typeface="NYTYN M+ Verlag"/>
            </a:endParaRPr>
          </a:p>
          <a:p>
            <a:pPr algn="just"/>
            <a:endParaRPr lang="en-US" sz="1200" dirty="0">
              <a:solidFill>
                <a:srgbClr val="007098"/>
              </a:solidFill>
              <a:latin typeface="NYTYN M+ Verlag"/>
            </a:endParaRPr>
          </a:p>
          <a:p>
            <a:r>
              <a:rPr lang="en-US" sz="3500" b="1" dirty="0">
                <a:solidFill>
                  <a:srgbClr val="2F5597"/>
                </a:solidFill>
                <a:cs typeface="Arial" panose="020B0604020202020204" pitchFamily="34" charset="0"/>
              </a:rPr>
              <a:t>SCRIPTS provides a quick check </a:t>
            </a:r>
            <a:r>
              <a:rPr lang="en-US" sz="3500" dirty="0">
                <a:solidFill>
                  <a:srgbClr val="2F5597"/>
                </a:solidFill>
                <a:cs typeface="Arial" panose="020B0604020202020204" pitchFamily="34" charset="0"/>
              </a:rPr>
              <a:t>for patterns of chronic or </a:t>
            </a:r>
            <a:br>
              <a:rPr lang="en-US" sz="3500" dirty="0">
                <a:solidFill>
                  <a:srgbClr val="2F5597"/>
                </a:solidFill>
                <a:cs typeface="Arial" panose="020B0604020202020204" pitchFamily="34" charset="0"/>
              </a:rPr>
            </a:br>
            <a:r>
              <a:rPr lang="en-US" sz="3500" dirty="0">
                <a:solidFill>
                  <a:srgbClr val="2F5597"/>
                </a:solidFill>
                <a:cs typeface="Arial" panose="020B0604020202020204" pitchFamily="34" charset="0"/>
              </a:rPr>
              <a:t>escalating opioid use patterns and use of benzodiazepines </a:t>
            </a:r>
            <a:br>
              <a:rPr lang="en-US" sz="3500" dirty="0">
                <a:solidFill>
                  <a:srgbClr val="2F5597"/>
                </a:solidFill>
                <a:cs typeface="Arial" panose="020B0604020202020204" pitchFamily="34" charset="0"/>
              </a:rPr>
            </a:br>
            <a:r>
              <a:rPr lang="en-US" sz="3500" dirty="0">
                <a:solidFill>
                  <a:srgbClr val="2F5597"/>
                </a:solidFill>
                <a:cs typeface="Arial" panose="020B0604020202020204" pitchFamily="34" charset="0"/>
              </a:rPr>
              <a:t>pre- AND post-op</a:t>
            </a:r>
          </a:p>
          <a:p>
            <a:endParaRPr lang="en-US" dirty="0">
              <a:solidFill>
                <a:srgbClr val="2F5597"/>
              </a:solidFill>
              <a:cs typeface="Arial" panose="020B0604020202020204" pitchFamily="34" charset="0"/>
            </a:endParaRPr>
          </a:p>
          <a:p>
            <a:r>
              <a:rPr lang="en-US" sz="3500" b="1" dirty="0">
                <a:solidFill>
                  <a:srgbClr val="2F5597"/>
                </a:solidFill>
                <a:cs typeface="Arial" panose="020B0604020202020204" pitchFamily="34" charset="0"/>
              </a:rPr>
              <a:t>Be alert to mental health concerns </a:t>
            </a:r>
            <a:r>
              <a:rPr lang="en-US" sz="3500" dirty="0">
                <a:solidFill>
                  <a:srgbClr val="2F5597"/>
                </a:solidFill>
                <a:cs typeface="Arial" panose="020B0604020202020204" pitchFamily="34" charset="0"/>
              </a:rPr>
              <a:t>and </a:t>
            </a:r>
            <a:r>
              <a:rPr lang="en-US" sz="3500" b="1" dirty="0">
                <a:solidFill>
                  <a:srgbClr val="2F5597"/>
                </a:solidFill>
                <a:cs typeface="Arial" panose="020B0604020202020204" pitchFamily="34" charset="0"/>
              </a:rPr>
              <a:t>coordinate care </a:t>
            </a:r>
            <a:r>
              <a:rPr lang="en-US" sz="3500" dirty="0">
                <a:solidFill>
                  <a:srgbClr val="2F5597"/>
                </a:solidFill>
                <a:cs typeface="Arial" panose="020B0604020202020204" pitchFamily="34" charset="0"/>
              </a:rPr>
              <a:t>with primary care providers and specialists as needed</a:t>
            </a:r>
          </a:p>
          <a:p>
            <a:pPr marL="0" indent="0">
              <a:buNone/>
            </a:pPr>
            <a:endParaRPr lang="en-US" dirty="0">
              <a:solidFill>
                <a:srgbClr val="2F5597"/>
              </a:solidFill>
              <a:cs typeface="Arial" panose="020B0604020202020204" pitchFamily="34" charset="0"/>
            </a:endParaRPr>
          </a:p>
          <a:p>
            <a:r>
              <a:rPr lang="en-US" sz="3500" b="1" dirty="0">
                <a:solidFill>
                  <a:srgbClr val="2F5597"/>
                </a:solidFill>
                <a:cs typeface="Arial" panose="020B0604020202020204" pitchFamily="34" charset="0"/>
              </a:rPr>
              <a:t>Address fears and catastrophizing </a:t>
            </a:r>
            <a:r>
              <a:rPr lang="en-US" sz="3500" dirty="0">
                <a:solidFill>
                  <a:srgbClr val="2F5597"/>
                </a:solidFill>
                <a:cs typeface="Arial" panose="020B0604020202020204" pitchFamily="34" charset="0"/>
              </a:rPr>
              <a:t>with caring conversation nuggets</a:t>
            </a:r>
          </a:p>
          <a:p>
            <a:endParaRPr lang="en-US" sz="3500" dirty="0">
              <a:solidFill>
                <a:srgbClr val="2F5597"/>
              </a:solidFill>
              <a:cs typeface="Arial" panose="020B0604020202020204" pitchFamily="34" charset="0"/>
            </a:endParaRPr>
          </a:p>
          <a:p>
            <a:pPr marL="0" indent="0" algn="just">
              <a:buNone/>
            </a:pPr>
            <a:endParaRPr lang="en-US" sz="3000" dirty="0">
              <a:solidFill>
                <a:srgbClr val="2F5597"/>
              </a:solidFill>
              <a:latin typeface="Arial" panose="020B0604020202020204" pitchFamily="34" charset="0"/>
              <a:cs typeface="Arial" panose="020B0604020202020204" pitchFamily="34" charset="0"/>
            </a:endParaRPr>
          </a:p>
          <a:p>
            <a:pPr algn="just"/>
            <a:endParaRPr lang="en-US" sz="2400" dirty="0">
              <a:solidFill>
                <a:srgbClr val="007098"/>
              </a:solidFill>
              <a:latin typeface="NYTYN M+ Verlag"/>
            </a:endParaRPr>
          </a:p>
        </p:txBody>
      </p:sp>
    </p:spTree>
    <p:extLst>
      <p:ext uri="{BB962C8B-B14F-4D97-AF65-F5344CB8AC3E}">
        <p14:creationId xmlns:p14="http://schemas.microsoft.com/office/powerpoint/2010/main" val="39480877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10179</TotalTime>
  <Words>4053</Words>
  <Application>Microsoft Office PowerPoint</Application>
  <PresentationFormat>Widescreen</PresentationFormat>
  <Paragraphs>586</Paragraphs>
  <Slides>42</Slides>
  <Notes>42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42</vt:i4>
      </vt:variant>
    </vt:vector>
  </HeadingPairs>
  <TitlesOfParts>
    <vt:vector size="52" baseType="lpstr">
      <vt:lpstr>Arial</vt:lpstr>
      <vt:lpstr>Calibri</vt:lpstr>
      <vt:lpstr>Calibri Light</vt:lpstr>
      <vt:lpstr>MyriadPro-It</vt:lpstr>
      <vt:lpstr>NYTYN M+ Verlag</vt:lpstr>
      <vt:lpstr>QHIDD G+ Verlag</vt:lpstr>
      <vt:lpstr>Segoe UI</vt:lpstr>
      <vt:lpstr>Symbol</vt:lpstr>
      <vt:lpstr>Office Theme</vt:lpstr>
      <vt:lpstr>1_Office Theme</vt:lpstr>
      <vt:lpstr>BALANCING COMFORT AND SAFETY IN POST-OP PAIN MANAGEMENT</vt:lpstr>
      <vt:lpstr>DISCLAIMERS: CME Disclosure</vt:lpstr>
      <vt:lpstr>DISCLAIMERS</vt:lpstr>
      <vt:lpstr>OUR TEAM</vt:lpstr>
      <vt:lpstr>POST-OP PAIN MANAGEMENT BEGINS BEFORE SURGERY</vt:lpstr>
      <vt:lpstr>TRAJECTORY OF CHRONIC OPIOID USE (COU) POST-SURGERY </vt:lpstr>
      <vt:lpstr>OPIOID USE PATTERNS IN SOUTH CAROLINA MEDICAID PATIENTS UNDERGOING SELECTED SURGERIES Associations Between Pre-Op and Post-Op Opioid Use</vt:lpstr>
      <vt:lpstr>OPIOID USE PATTERNS IN SOUTH CAROLINA MEDICAID PATIENTS UNDERGOING SELECTED SURGERIES Associations Between Pre-Op and Post-Op Opioid Use</vt:lpstr>
      <vt:lpstr>SCREEN PATIENTS to help identify those with or at risk for opioid use disorder (OUD), depression, and anxiety to help guide pre- and post-op strategies, including multi-modal pain management.</vt:lpstr>
      <vt:lpstr>SELECTED PRE-OP SCREENING TOOLS</vt:lpstr>
      <vt:lpstr>SCRIPTS (PDMP REPORTS) QUICK TIPS AND TRICKS  http://southcarolina.pmpaware.net </vt:lpstr>
      <vt:lpstr>OPIOID RISK TOOL® (ORT)</vt:lpstr>
      <vt:lpstr>SINGLE-ITEM SCREEN</vt:lpstr>
      <vt:lpstr>PATIENT HEALTH QUESTIONNAIRE-2</vt:lpstr>
      <vt:lpstr>GENERALIZED ANXIETY DISORDER 2-ITEM (GAD-2) </vt:lpstr>
      <vt:lpstr>SET APPROPRIATE EXPECTATIONS for post-op pain and create a pain management plan with patients prior to surgery date to encourage conservative use of opioids and enhance patient satisfaction.</vt:lpstr>
      <vt:lpstr>USE MULTI-MODAL PAIN MANAGEMENT, including non-drug strategies, to minimize opioid use and help patients reach treatment goals with fewer medications.</vt:lpstr>
      <vt:lpstr>PowerPoint Presentation</vt:lpstr>
      <vt:lpstr>NON-DRUG STRATEGIES FOR MANAGING SURGICAL PAIN</vt:lpstr>
      <vt:lpstr>NON-DRUG STRATEGIES FOR MANAGING SURGICAL PAIN Often used in combination and  many are self-care</vt:lpstr>
      <vt:lpstr>MULTI-MODAL MEDICATION MANAGEMENT</vt:lpstr>
      <vt:lpstr>NON-OPIOID MEDS IN MULTI-MODAL (MM)  SURGICAL PAIN MANAGEMENT</vt:lpstr>
      <vt:lpstr>NSAIDS and APAP  Risk factors for drug-related adverse effects</vt:lpstr>
      <vt:lpstr>NON-OPIOID MEDS FOR MANAGING POST-OP PAIN Scheduled around-the-clock non-opioids keep patient ahead of pain</vt:lpstr>
      <vt:lpstr>OPIOIDS IN MULTI-MODAL (MM)  SURGICAL PAIN MANAGEMENT</vt:lpstr>
      <vt:lpstr>OPIOIDS FOR MANAGING  POST-OP PAIN </vt:lpstr>
      <vt:lpstr>SHORT-ACTING OPIOIDS IN POST-OP PAIN MANAGEMENT</vt:lpstr>
      <vt:lpstr>COORDINATE A POST-OP PAIN MANAGEMENT PLAN with your patient and their primary care provider (PCP) to continue patient progress and safeguard against persistent opioid use. Pre-op and follow-up care coordination</vt:lpstr>
      <vt:lpstr>ACUTE OPIOID TAPERS </vt:lpstr>
      <vt:lpstr>TAPERING OF SHORT-ACTING OPIOIDS PRESCRIBED FOR  POST-OP PAIN</vt:lpstr>
      <vt:lpstr>MEDICATION DISPOSAL – BETTER SAFE THAN SORRY</vt:lpstr>
      <vt:lpstr>SPECIAL CONSIDERATIONS FOR PATIENTS ON  CHRONIC OPIOIDS FOR PAIN </vt:lpstr>
      <vt:lpstr>SHOULD I TAPER CHRONIC OPIOIDS PRE-OP?</vt:lpstr>
      <vt:lpstr>“SLOWER” TAPERS FROM SELECTED GUIDELINES FOR PATIENTS ON CHRONIC OPIOID THERAPY </vt:lpstr>
      <vt:lpstr>SPECIAL CONSIDERATIONS FOR PATIENTS ON MEDICATIONS FOR OPIOID USE DISORDER (MOUD)  </vt:lpstr>
      <vt:lpstr>SPECIAL CONSIDERATIONS FOR PATIENTS ON OPIOID AGONISTS FOR OPIOID USE DISORDER  </vt:lpstr>
      <vt:lpstr>SPECIAL CONSIDERATIONS FOR PATIENTS ON THE OPIOID ANTAGONIST NALTREXONE FOR OPIOID USE DISORDER   </vt:lpstr>
      <vt:lpstr>PowerPoint Presentation</vt:lpstr>
      <vt:lpstr>PowerPoint Presentation</vt:lpstr>
      <vt:lpstr>NALOXONE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Bays, Chloe</dc:creator>
  <cp:lastModifiedBy>Ball, Sarah</cp:lastModifiedBy>
  <cp:revision>337</cp:revision>
  <cp:lastPrinted>2022-10-24T23:37:42Z</cp:lastPrinted>
  <dcterms:created xsi:type="dcterms:W3CDTF">2022-09-23T18:16:26Z</dcterms:created>
  <dcterms:modified xsi:type="dcterms:W3CDTF">2022-10-25T20:54:52Z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1320580799</vt:i4>
  </property>
  <property fmtid="{D5CDD505-2E9C-101B-9397-08002B2CF9AE}" pid="3" name="_NewReviewCycle">
    <vt:lpwstr/>
  </property>
  <property fmtid="{D5CDD505-2E9C-101B-9397-08002B2CF9AE}" pid="4" name="_EmailSubject">
    <vt:lpwstr>SCSQC Meeting - October 26th </vt:lpwstr>
  </property>
  <property fmtid="{D5CDD505-2E9C-101B-9397-08002B2CF9AE}" pid="5" name="_AuthorEmail">
    <vt:lpwstr>ballsj@musc.edu</vt:lpwstr>
  </property>
  <property fmtid="{D5CDD505-2E9C-101B-9397-08002B2CF9AE}" pid="6" name="_AuthorEmailDisplayName">
    <vt:lpwstr>Ball, Sarah</vt:lpwstr>
  </property>
  <property fmtid="{D5CDD505-2E9C-101B-9397-08002B2CF9AE}" pid="7" name="_PreviousAdHocReviewCycleID">
    <vt:i4>206927517</vt:i4>
  </property>
</Properties>
</file>